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b161505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68ef66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dbc02b548?vop=1&amp;pid=f2f12f9a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major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endParaRPr lang="en-US" altLang="zh-CN" dirty="0"/>
          </a:p>
        </p:txBody>
      </p:sp>
      <p:sp>
        <p:nvSpPr>
          <p:cNvPr id="3" name="QB_6_AN.23_1#dbc02b548.blank?vop=1&amp;pid=f2f12f9a8&amp;color=0,0,0&amp;vpa=8&amp;vtp=1&amp;bbb=1"/>
          <p:cNvSpPr/>
          <p:nvPr/>
        </p:nvSpPr>
        <p:spPr>
          <a:xfrm>
            <a:off x="5625560" y="103581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pursuing</a:t>
            </a:r>
            <a:endParaRPr lang="en-US" altLang="zh-CN" dirty="0"/>
          </a:p>
        </p:txBody>
      </p:sp>
      <p:sp>
        <p:nvSpPr>
          <p:cNvPr id="4" name="QB_6_AS.24_1#dbc02b548?vop=1&amp;pid=f2f12f9a8&amp;color=0,0,0&amp;vtp=1&amp;bbb=1&amp;hb=1"/>
          <p:cNvSpPr/>
          <p:nvPr/>
        </p:nvSpPr>
        <p:spPr>
          <a:xfrm>
            <a:off x="832104" y="19081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句意为：他说，他赞成高中生在业余时间追求自己的爱好，但他们的主要任务仍然是学习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。固定搭配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approve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sth意为“赞成某人做某事”。故填pursuing。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47455f01c?vop=1&amp;pid=f2f12f9a8&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26_1#47455f01c.blank?vop=1&amp;pid=f2f12f9a8&amp;color=0,0,0&amp;vpa=9&amp;vtp=1&amp;bbb=1"/>
          <p:cNvSpPr/>
          <p:nvPr/>
        </p:nvSpPr>
        <p:spPr>
          <a:xfrm>
            <a:off x="6920960" y="1035812"/>
            <a:ext cx="13731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permitted</a:t>
            </a:r>
            <a:endParaRPr lang="en-US" altLang="zh-CN" dirty="0"/>
          </a:p>
        </p:txBody>
      </p:sp>
      <p:sp>
        <p:nvSpPr>
          <p:cNvPr id="4" name="QB_6_AS.27_1#47455f01c?vop=1&amp;pid=f2f12f9a8&amp;color=0,0,0&amp;vtp=1&amp;bbb=1&amp;hb=1"/>
          <p:cNvSpPr/>
          <p:nvPr/>
        </p:nvSpPr>
        <p:spPr>
          <a:xfrm>
            <a:off x="832104" y="190519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句意为：只有当火势得到控制时，居民才被允许返回家园。分析句子结构可知，当“only+状语从句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”位于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句首时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，主句用部分倒装结构；the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residents和permit之间是被动关系，设空处应用被动语态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后，be动词用原形。故填be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permitted。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f867bb538?vop=1&amp;pid=f2f12f9a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worthwhile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（小作文·短文投稿）</a:t>
            </a:r>
            <a:endParaRPr lang="en-US" altLang="zh-CN" dirty="0"/>
          </a:p>
        </p:txBody>
      </p:sp>
      <p:sp>
        <p:nvSpPr>
          <p:cNvPr id="3" name="QB_6_AN.29_1#f867bb538.blank?vop=1&amp;pid=f2f12f9a8&amp;color=0,0,0&amp;vpa=10&amp;vtp=1&amp;bbb=1"/>
          <p:cNvSpPr/>
          <p:nvPr/>
        </p:nvSpPr>
        <p:spPr>
          <a:xfrm>
            <a:off x="9060910" y="1048512"/>
            <a:ext cx="1119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broadened</a:t>
            </a:r>
            <a:endParaRPr lang="en-US" altLang="zh-CN" dirty="0"/>
          </a:p>
        </p:txBody>
      </p:sp>
      <p:sp>
        <p:nvSpPr>
          <p:cNvPr id="4" name="QB_6_AS.30_1#f867bb538?vop=1&amp;pid=f2f12f9a8&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句意为：环游世界花了我很多钱，但它真的非常值得，因为它开阔了我的眼界。分析句子可知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分句谓语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；结合cost和was可知，时态应用一般过去时。故填broadened。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0ab9b79c3?vop=1&amp;pid=f2f12f9a8&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江苏南师附中</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月考</a:t>
            </a:r>
            <a:r>
              <a:rPr lang="en-US" altLang="zh-CN" sz="1800" b="0" i="0" dirty="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Mama's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delicious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meatballs,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dirty="0"/>
          </a:p>
        </p:txBody>
      </p:sp>
      <p:sp>
        <p:nvSpPr>
          <p:cNvPr id="3" name="QB_6_AN.32_1#0ab9b79c3.blank?vop=1&amp;pid=f2f12f9a8&amp;color=0,0,0&amp;vpa=11&amp;vtp=1&amp;bbb=1"/>
          <p:cNvSpPr/>
          <p:nvPr/>
        </p:nvSpPr>
        <p:spPr>
          <a:xfrm>
            <a:off x="7506430" y="1499100"/>
            <a:ext cx="14112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would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notice</a:t>
            </a:r>
            <a:endParaRPr lang="en-US" altLang="zh-CN" dirty="0"/>
          </a:p>
        </p:txBody>
      </p:sp>
      <p:sp>
        <p:nvSpPr>
          <p:cNvPr id="4" name="QB_6_AS.33_1#0ab9b79c3?vop=1&amp;pid=f2f12f9a8&amp;color=0,0,0&amp;vtp=1&amp;bbb=1&amp;hb=1"/>
          <p:cNvSpPr/>
          <p:nvPr/>
        </p:nvSpPr>
        <p:spPr>
          <a:xfrm>
            <a:off x="832104" y="189953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句意为：招待会结束后，我梦想着，在老师们和里德·温福德太太对妈妈做的美味肉丸赞不绝口之后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，女</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孩们会更加注意到我</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。主句为一般过去时，设空处为宾语从句的谓语，根据句意可知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，此处表示从过去看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将要发生的动作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，应用过去将来时。故填would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0f5605544?pid=15cf74ae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4_1#d463ca334?vop=1&amp;pid=0f5605544&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thunder,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switch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appliances.</a:t>
            </a:r>
            <a:endParaRPr lang="en-US" altLang="zh-CN" sz="1800" dirty="0"/>
          </a:p>
        </p:txBody>
      </p:sp>
      <p:sp>
        <p:nvSpPr>
          <p:cNvPr id="4" name="QB_6_AN.35_1#d463ca334.blank?vop=1&amp;pid=0f5605544&amp;color=0,0,0&amp;vpa=12&amp;vtp=1&amp;bbb=1"/>
          <p:cNvSpPr/>
          <p:nvPr/>
        </p:nvSpPr>
        <p:spPr>
          <a:xfrm>
            <a:off x="1028160" y="1380490"/>
            <a:ext cx="357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6_AS.36_1#d463ca334?vop=1&amp;pid=0f5605544&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句意为：以防打雷，我们最好把所有的电器都关掉。此处考查固定搭配in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of，意为“以防</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位于句首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，单词首字母应大写。故填In。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81d882d5d?vop=1&amp;pid=0f560554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policemen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stadium.</a:t>
            </a:r>
            <a:endParaRPr lang="en-US" altLang="zh-CN" sz="1800" dirty="0"/>
          </a:p>
        </p:txBody>
      </p:sp>
      <p:sp>
        <p:nvSpPr>
          <p:cNvPr id="3" name="QB_6_AN.38_1#81d882d5d.blank?vop=1&amp;pid=0f5605544&amp;color=0,0,0&amp;vpa=13&amp;vtp=1&amp;bbb=1"/>
          <p:cNvSpPr/>
          <p:nvPr/>
        </p:nvSpPr>
        <p:spPr>
          <a:xfrm>
            <a:off x="3796760" y="1037082"/>
            <a:ext cx="395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4" name="QB_6_AS.39_1#81d882d5d?vop=1&amp;pid=0f5605544&amp;color=0,0,0&amp;vtp=1&amp;bbb=1"/>
          <p:cNvSpPr/>
          <p:nvPr/>
        </p:nvSpPr>
        <p:spPr>
          <a:xfrm>
            <a:off x="832104" y="1485963"/>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句意为：在体育场内及周边有100名警察在值勤。此处考查固定短语on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duty，意为“值勤”。故填on。</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109f1fbb3?vop=1&amp;pid=0f560554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fingertips.</a:t>
            </a:r>
            <a:endParaRPr lang="en-US" altLang="zh-CN" sz="1800" dirty="0"/>
          </a:p>
        </p:txBody>
      </p:sp>
      <p:sp>
        <p:nvSpPr>
          <p:cNvPr id="3" name="QB_6_AN.41_1#109f1fbb3.blank?vop=1&amp;pid=0f5605544&amp;color=0,0,0&amp;vpa=14&amp;vtp=1&amp;bbb=1"/>
          <p:cNvSpPr/>
          <p:nvPr/>
        </p:nvSpPr>
        <p:spPr>
          <a:xfrm>
            <a:off x="1066260" y="1037082"/>
            <a:ext cx="404749"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4" name="QB_6_AS.42_1#109f1fbb3?vop=1&amp;pid=0f5605544&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句意为：在某种程度上，全世界的知识对我们来说触手可及。此处考查固定短语to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extent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程度上”。设空处位于句首，单词首字母应大写。故填To。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f4a5997c6?vop=1&amp;pid=0f5605544&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treated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unfairly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John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endParaRPr lang="en-US" altLang="zh-CN" sz="1800" dirty="0"/>
          </a:p>
        </p:txBody>
      </p:sp>
      <p:sp>
        <p:nvSpPr>
          <p:cNvPr id="3" name="QB_6_AN.44_1#f4a5997c6.blank?vop=1&amp;pid=0f5605544&amp;color=0,0,0&amp;vpa=15&amp;vtp=1&amp;bbb=1"/>
          <p:cNvSpPr/>
          <p:nvPr/>
        </p:nvSpPr>
        <p:spPr>
          <a:xfrm>
            <a:off x="1028160" y="1024382"/>
            <a:ext cx="2427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Though/Although/While</a:t>
            </a:r>
            <a:endParaRPr lang="en-US" altLang="zh-CN" dirty="0"/>
          </a:p>
        </p:txBody>
      </p:sp>
      <p:sp>
        <p:nvSpPr>
          <p:cNvPr id="4" name="QB_6_AS.45_1#f4a5997c6?vop=1&amp;pid=0f5605544&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句意为：虽然约翰在新公司受到不公平的待遇，但他始终保持积极的心态。分析句子可知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，此处为状语从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句的省略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，结合句意可知，设空处表达让步关系，且位于句首，单词首字母应大写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/Although/While。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a82965bc?pid=b1615059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10014f79b?vop=1&amp;pid=da82965bc&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尽管我愿意帮忙，但是我没空。（willing）</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available.</a:t>
            </a:r>
            <a:endParaRPr lang="en-US" altLang="zh-CN" sz="1800" dirty="0"/>
          </a:p>
        </p:txBody>
      </p:sp>
      <p:sp>
        <p:nvSpPr>
          <p:cNvPr id="4" name="QB_5_AN.47_1#10014f79b.blank?vop=1&amp;pid=da82965bc&amp;color=0,0,0&amp;vpa=16&amp;vtp=1&amp;bbb=1"/>
          <p:cNvSpPr/>
          <p:nvPr/>
        </p:nvSpPr>
        <p:spPr>
          <a:xfrm>
            <a:off x="1675860" y="17900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am</a:t>
            </a:r>
            <a:endParaRPr lang="en-US" altLang="zh-CN" dirty="0"/>
          </a:p>
        </p:txBody>
      </p:sp>
      <p:sp>
        <p:nvSpPr>
          <p:cNvPr id="5" name="QB_5_AN.48_1#10014f79b.blank?vop=1&amp;pid=da82965bc&amp;color=0,0,0&amp;vpa=17&amp;vtp=1&amp;bbb=1"/>
          <p:cNvSpPr/>
          <p:nvPr/>
        </p:nvSpPr>
        <p:spPr>
          <a:xfrm>
            <a:off x="2234660" y="1777365"/>
            <a:ext cx="814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willing</a:t>
            </a:r>
            <a:endParaRPr lang="en-US" altLang="zh-CN" dirty="0"/>
          </a:p>
        </p:txBody>
      </p:sp>
      <p:sp>
        <p:nvSpPr>
          <p:cNvPr id="6" name="QB_5_AN.49_1#10014f79b.blank?vop=1&amp;pid=da82965bc&amp;color=0,0,0&amp;vpa=18&amp;vtp=1&amp;bbb=1"/>
          <p:cNvSpPr/>
          <p:nvPr/>
        </p:nvSpPr>
        <p:spPr>
          <a:xfrm>
            <a:off x="3161760" y="17900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5affa77eb?vop=1&amp;pid=da82965bc&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在那种情况下，理解会议上讨论的新政策是至关重要的。（case）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meeting.</a:t>
            </a:r>
            <a:endParaRPr lang="en-US" altLang="zh-CN" sz="1800" dirty="0"/>
          </a:p>
        </p:txBody>
      </p:sp>
      <p:sp>
        <p:nvSpPr>
          <p:cNvPr id="3" name="QB_5_AN.51_1#5affa77eb.blank?vop=1&amp;pid=da82965bc&amp;color=0,0,0&amp;vpa=19&amp;vtp=1&amp;bbb=1"/>
          <p:cNvSpPr/>
          <p:nvPr/>
        </p:nvSpPr>
        <p:spPr>
          <a:xfrm>
            <a:off x="7995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52_1#5affa77eb.blank?vop=1&amp;pid=da82965bc&amp;color=0,0,0&amp;vpa=20&amp;vtp=1&amp;bbb=1"/>
          <p:cNvSpPr/>
          <p:nvPr/>
        </p:nvSpPr>
        <p:spPr>
          <a:xfrm>
            <a:off x="1294860" y="1447665"/>
            <a:ext cx="852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that/the</a:t>
            </a:r>
            <a:endParaRPr lang="en-US" altLang="zh-CN" dirty="0"/>
          </a:p>
        </p:txBody>
      </p:sp>
      <p:sp>
        <p:nvSpPr>
          <p:cNvPr id="5" name="QB_5_AN.53_1#5affa77eb.blank?vop=1&amp;pid=da82965bc&amp;color=0,0,0&amp;vpa=21&amp;vtp=1&amp;bbb=1"/>
          <p:cNvSpPr/>
          <p:nvPr/>
        </p:nvSpPr>
        <p:spPr>
          <a:xfrm>
            <a:off x="2298160" y="14476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case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03a76661d.fixed?pid=9f8c40724&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5400" dirty="0"/>
          </a:p>
        </p:txBody>
      </p:sp>
      <p:sp>
        <p:nvSpPr>
          <p:cNvPr id="3" name="C_2_BD#03a76661d.fixed?pid=9f8c40724&amp;color=255,255,255&amp;vtp=1&amp;bbb=1&amp;hb=1"/>
          <p:cNvSpPr/>
          <p:nvPr/>
        </p:nvSpPr>
        <p:spPr>
          <a:xfrm>
            <a:off x="2386584" y="2519172"/>
            <a:ext cx="7223760" cy="2011680"/>
          </a:xfrm>
          <a:prstGeom prst="rect">
            <a:avLst/>
          </a:prstGeom>
          <a:noFill/>
        </p:spPr>
        <p:txBody>
          <a:bodyPr wrap="none" lIns="0" tIns="0" rIns="0" bIns="0" rtlCol="0" anchor="ctr"/>
          <a:lstStyle/>
          <a:p>
            <a:pPr algn="ctr">
              <a:lnSpc>
                <a:spcPts val="53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Discovering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Useful</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Structures</a:t>
            </a: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for</a:t>
            </a:r>
            <a:r>
              <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4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400"/>
              </a:lnSpc>
            </a:pPr>
            <a:r>
              <a:rPr lang="en-US" altLang="zh-CN" sz="44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Writing</a:t>
            </a:r>
            <a:endParaRPr lang="en-US" altLang="zh-CN" sz="4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4_1#b10c3e952?vop=1&amp;pid=da82965bc&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迈克一定没修好他的车，因为今早他坐公共汽车来上班。</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morning.</a:t>
            </a:r>
            <a:endParaRPr lang="en-US" altLang="zh-CN" sz="1800" dirty="0"/>
          </a:p>
        </p:txBody>
      </p:sp>
      <p:sp>
        <p:nvSpPr>
          <p:cNvPr id="3" name="QB_5_AN.55_1#b10c3e952.blank?vop=1&amp;pid=da82965bc&amp;color=0,0,0&amp;vpa=22&amp;vtp=1&amp;bbb=1"/>
          <p:cNvSpPr/>
          <p:nvPr/>
        </p:nvSpPr>
        <p:spPr>
          <a:xfrm>
            <a:off x="1434560" y="1447665"/>
            <a:ext cx="1423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can</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t/couldn</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t>
            </a:r>
            <a:endParaRPr lang="en-US" altLang="zh-CN" dirty="0"/>
          </a:p>
        </p:txBody>
      </p:sp>
      <p:sp>
        <p:nvSpPr>
          <p:cNvPr id="4" name="QB_5_AN.56_1#b10c3e952.blank?vop=1&amp;pid=da82965bc&amp;color=0,0,0&amp;vpa=23&amp;vtp=1&amp;bbb=1"/>
          <p:cNvSpPr/>
          <p:nvPr/>
        </p:nvSpPr>
        <p:spPr>
          <a:xfrm>
            <a:off x="3047460" y="1447665"/>
            <a:ext cx="598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a:t>
            </a:r>
            <a:endParaRPr lang="en-US" altLang="zh-CN" dirty="0"/>
          </a:p>
        </p:txBody>
      </p:sp>
      <p:sp>
        <p:nvSpPr>
          <p:cNvPr id="5" name="QB_5_AN.57_1#b10c3e952.blank?vop=1&amp;pid=da82965bc&amp;color=0,0,0&amp;vpa=24&amp;vtp=1&amp;bbb=1"/>
          <p:cNvSpPr/>
          <p:nvPr/>
        </p:nvSpPr>
        <p:spPr>
          <a:xfrm>
            <a:off x="3822160" y="1434965"/>
            <a:ext cx="1449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fixed/repaired</a:t>
            </a:r>
            <a:endParaRPr lang="en-US" altLang="zh-CN" dirty="0"/>
          </a:p>
        </p:txBody>
      </p:sp>
      <p:sp>
        <p:nvSpPr>
          <p:cNvPr id="6" name="QB_5_AN.58_1#b10c3e952.blank?vop=1&amp;pid=da82965bc&amp;color=0,0,0&amp;vpa=25&amp;vtp=1&amp;bbb=1"/>
          <p:cNvSpPr/>
          <p:nvPr/>
        </p:nvSpPr>
        <p:spPr>
          <a:xfrm>
            <a:off x="5422360" y="1447665"/>
            <a:ext cx="433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endParaRPr lang="en-US" altLang="zh-CN" dirty="0"/>
          </a:p>
        </p:txBody>
      </p:sp>
      <p:sp>
        <p:nvSpPr>
          <p:cNvPr id="7" name="QB_5_AN.59_1#b10c3e952.blank?vop=1&amp;pid=da82965bc&amp;color=0,0,0&amp;vpa=26&amp;vtp=1&amp;bbb=1"/>
          <p:cNvSpPr/>
          <p:nvPr/>
        </p:nvSpPr>
        <p:spPr>
          <a:xfrm>
            <a:off x="5981160" y="14476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247d2b655?vop=1&amp;pid=da82965bc&amp;color=0,0,0&amp;vtp=1&amp;bt=1&amp;bbb=1&amp;hb=1"/>
          <p:cNvSpPr/>
          <p:nvPr/>
        </p:nvSpPr>
        <p:spPr>
          <a:xfrm>
            <a:off x="832104" y="108000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作为一名志愿者，他毫不犹豫地冲到现场，并捐赠了许多医疗补给品。（hesitate）（读后续写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·人与社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会</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volunteer,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supplies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5_AN.61_1#247d2b655.blank?vop=1&amp;pid=da82965bc&amp;color=0,0,0&amp;vpa=27&amp;vtp=1&amp;bbb=1"/>
          <p:cNvSpPr/>
          <p:nvPr/>
        </p:nvSpPr>
        <p:spPr>
          <a:xfrm>
            <a:off x="4809966" y="1887720"/>
            <a:ext cx="865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without</a:t>
            </a:r>
            <a:endParaRPr lang="en-US" altLang="zh-CN" dirty="0"/>
          </a:p>
        </p:txBody>
      </p:sp>
      <p:sp>
        <p:nvSpPr>
          <p:cNvPr id="4" name="QB_5_AN.62_1#247d2b655.blank?vop=1&amp;pid=da82965bc&amp;color=0,0,0&amp;vpa=28&amp;vtp=1&amp;bbb=1"/>
          <p:cNvSpPr/>
          <p:nvPr/>
        </p:nvSpPr>
        <p:spPr>
          <a:xfrm>
            <a:off x="5851366" y="1887720"/>
            <a:ext cx="1055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hesitation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4900f8bab?vop=1&amp;pid=da82965bc&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信不信由你，说话粗鲁可能会破坏你的形象。（manner）</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elieve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possibly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image.</a:t>
            </a:r>
            <a:endParaRPr lang="en-US" altLang="zh-CN" sz="1800" dirty="0"/>
          </a:p>
        </p:txBody>
      </p:sp>
      <p:sp>
        <p:nvSpPr>
          <p:cNvPr id="3" name="QB_5_AN.64_1#4900f8bab.blank?vop=1&amp;pid=da82965bc&amp;color=0,0,0&amp;vpa=29&amp;vtp=1&amp;bbb=1"/>
          <p:cNvSpPr/>
          <p:nvPr/>
        </p:nvSpPr>
        <p:spPr>
          <a:xfrm>
            <a:off x="338401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4" name="QB_5_AN.65_1#4900f8bab.blank?vop=1&amp;pid=da82965bc&amp;color=0,0,0&amp;vpa=30&amp;vtp=1"/>
          <p:cNvSpPr/>
          <p:nvPr/>
        </p:nvSpPr>
        <p:spPr>
          <a:xfrm>
            <a:off x="3879310" y="14476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5_AN.66_1#4900f8bab.blank?vop=1&amp;pid=da82965bc&amp;color=0,0,0&amp;vpa=31&amp;vtp=1&amp;bbb=1"/>
          <p:cNvSpPr/>
          <p:nvPr/>
        </p:nvSpPr>
        <p:spPr>
          <a:xfrm>
            <a:off x="4298410" y="1447665"/>
            <a:ext cx="573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rude</a:t>
            </a:r>
            <a:endParaRPr lang="en-US" altLang="zh-CN" dirty="0"/>
          </a:p>
        </p:txBody>
      </p:sp>
      <p:sp>
        <p:nvSpPr>
          <p:cNvPr id="6" name="QB_5_AN.67_1#4900f8bab.blank?vop=1&amp;pid=da82965bc&amp;color=0,0,0&amp;vpa=32&amp;vtp=1&amp;bbb=1"/>
          <p:cNvSpPr/>
          <p:nvPr/>
        </p:nvSpPr>
        <p:spPr>
          <a:xfrm>
            <a:off x="5009610" y="1447665"/>
            <a:ext cx="852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manner</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3167668f?pid=b1615059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8_1#cc7a06b5f?vop=1&amp;pid=b3167668f&amp;color=0,0,0&amp;vtp=1&amp;bbb=1&amp;hb=1"/>
          <p:cNvSpPr/>
          <p:nvPr/>
        </p:nvSpPr>
        <p:spPr>
          <a:xfrm>
            <a:off x="832104" y="1422400"/>
            <a:ext cx="10533888" cy="46672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主题：买香蕉帮助老人 | 词数：约244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finishing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fresh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charged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 “I'm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grocery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cashier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coldly,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#1.1.3</a:t>
            </a:r>
            <a:endParaRPr lang="en-US" altLang="zh-CN" dirty="0"/>
          </a:p>
        </p:txBody>
      </p:sp>
      <p:sp>
        <p:nvSpPr>
          <p:cNvPr id="4" name="QM_5_AN.69_1#cc7a06b5f.blank?vop=1&amp;pid=b3167668f&amp;color=0,0,0&amp;vpa=33&amp;vtp=1&amp;bbb=1"/>
          <p:cNvSpPr/>
          <p:nvPr/>
        </p:nvSpPr>
        <p:spPr>
          <a:xfrm>
            <a:off x="3180810" y="2554097"/>
            <a:ext cx="776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selling</a:t>
            </a:r>
            <a:endParaRPr lang="en-US" altLang="zh-CN" dirty="0"/>
          </a:p>
        </p:txBody>
      </p:sp>
      <p:sp>
        <p:nvSpPr>
          <p:cNvPr id="5" name="QM_5_AN.70_1#cc7a06b5f.blank?vop=1&amp;pid=b3167668f&amp;color=0,0,0&amp;vpa=34&amp;vtp=1&amp;bbb=1"/>
          <p:cNvSpPr/>
          <p:nvPr/>
        </p:nvSpPr>
        <p:spPr>
          <a:xfrm>
            <a:off x="850360" y="2960497"/>
            <a:ext cx="17541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convenient</a:t>
            </a:r>
            <a:endParaRPr lang="en-US" altLang="zh-CN" dirty="0"/>
          </a:p>
        </p:txBody>
      </p:sp>
      <p:sp>
        <p:nvSpPr>
          <p:cNvPr id="6" name="QM_5_AN.71_1#cc7a06b5f.blank?vop=1&amp;pid=b3167668f&amp;color=0,0,0&amp;vpa=35&amp;vtp=1&amp;bbb=1"/>
          <p:cNvSpPr/>
          <p:nvPr/>
        </p:nvSpPr>
        <p:spPr>
          <a:xfrm>
            <a:off x="4154583" y="3354197"/>
            <a:ext cx="433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7" name="QM_5_AN.72_1#cc7a06b5f.blank?vop=1&amp;pid=b3167668f&amp;color=0,0,0&amp;vpa=36&amp;vtp=1&amp;bbb=1"/>
          <p:cNvSpPr/>
          <p:nvPr/>
        </p:nvSpPr>
        <p:spPr>
          <a:xfrm>
            <a:off x="8567834" y="3354197"/>
            <a:ext cx="1131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that/which</a:t>
            </a:r>
            <a:endParaRPr lang="en-US" altLang="zh-CN" dirty="0"/>
          </a:p>
        </p:txBody>
      </p:sp>
      <p:sp>
        <p:nvSpPr>
          <p:cNvPr id="8" name="QM_5_AN.73_1#cc7a06b5f.blank?vop=1&amp;pid=b3167668f&amp;color=0,0,0&amp;vpa=37&amp;vtp=1&amp;bbb=1"/>
          <p:cNvSpPr/>
          <p:nvPr/>
        </p:nvSpPr>
        <p:spPr>
          <a:xfrm>
            <a:off x="1593310" y="4535297"/>
            <a:ext cx="1004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However</a:t>
            </a:r>
            <a:endParaRPr lang="en-US" altLang="zh-CN" dirty="0"/>
          </a:p>
        </p:txBody>
      </p:sp>
      <p:sp>
        <p:nvSpPr>
          <p:cNvPr id="9" name="QM_5_AN.74_1#cc7a06b5f.blank?vop=1&amp;pid=b3167668f&amp;color=0,0,0&amp;vpa=38&amp;vtp=1&amp;bbb=1"/>
          <p:cNvSpPr/>
          <p:nvPr/>
        </p:nvSpPr>
        <p:spPr>
          <a:xfrm>
            <a:off x="2863310" y="5309997"/>
            <a:ext cx="941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annoyed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_1#cc7a06b5f?vop=1&amp;pid=b3167668f&amp;color=0,0,0&amp;mp=1&amp;vtp=1&amp;bt=1&amp;bbb=1&amp;h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recognised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worry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accept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Philips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speechless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bananas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#1.1.5</a:t>
            </a:r>
            <a:endParaRPr lang="en-US" altLang="zh-CN" dirty="0"/>
          </a:p>
        </p:txBody>
      </p:sp>
      <p:sp>
        <p:nvSpPr>
          <p:cNvPr id="3" name="QM_5_AN.76_1#cc7a06b5f.blank?vop=1&amp;pid=b3167668f&amp;color=0,0,0&amp;mp=1&amp;vpa=39&amp;vtp=1&amp;bbb=1"/>
          <p:cNvSpPr/>
          <p:nvPr/>
        </p:nvSpPr>
        <p:spPr>
          <a:xfrm>
            <a:off x="3650710" y="1035812"/>
            <a:ext cx="954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instantly</a:t>
            </a:r>
            <a:endParaRPr lang="en-US" altLang="zh-CN" dirty="0"/>
          </a:p>
        </p:txBody>
      </p:sp>
      <p:sp>
        <p:nvSpPr>
          <p:cNvPr id="4" name="QM_5_AN.77_1#cc7a06b5f.blank?vop=1&amp;pid=b3167668f&amp;color=0,0,0&amp;mp=1&amp;vpa=40&amp;vtp=1&amp;bbb=1"/>
          <p:cNvSpPr/>
          <p:nvPr/>
        </p:nvSpPr>
        <p:spPr>
          <a:xfrm>
            <a:off x="8567642" y="1467612"/>
            <a:ext cx="6111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kilos</a:t>
            </a:r>
            <a:endParaRPr lang="en-US" altLang="zh-CN" dirty="0"/>
          </a:p>
        </p:txBody>
      </p:sp>
      <p:sp>
        <p:nvSpPr>
          <p:cNvPr id="5" name="QM_5_AN.78_1#cc7a06b5f.blank?vop=1&amp;pid=b3167668f&amp;color=0,0,0&amp;mp=1&amp;vpa=41&amp;vtp=1&amp;bbb=1"/>
          <p:cNvSpPr/>
          <p:nvPr/>
        </p:nvSpPr>
        <p:spPr>
          <a:xfrm>
            <a:off x="3466560" y="2305812"/>
            <a:ext cx="966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kindness</a:t>
            </a:r>
            <a:endParaRPr lang="en-US" altLang="zh-CN" dirty="0"/>
          </a:p>
        </p:txBody>
      </p:sp>
      <p:sp>
        <p:nvSpPr>
          <p:cNvPr id="6" name="QM_5_AN.79_1#cc7a06b5f.blank?vop=1&amp;pid=b3167668f&amp;color=0,0,0&amp;mp=1&amp;vpa=42&amp;vtp=1"/>
          <p:cNvSpPr/>
          <p:nvPr/>
        </p:nvSpPr>
        <p:spPr>
          <a:xfrm>
            <a:off x="8620600" y="3144012"/>
            <a:ext cx="268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M_5_EX.80_1#cc7a06b5f?vop=1&amp;pid=b3167668f&amp;color=0,0,0&amp;vtp=1&amp;bbb=1"/>
          <p:cNvSpPr/>
          <p:nvPr/>
        </p:nvSpPr>
        <p:spPr>
          <a:xfrm>
            <a:off x="832104" y="39293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讲述了菲利普斯先生在街上从一位老妇人那里买香蕉以帮助她的故事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8" name="QB_6_BD.81_1#819d05fad?vop=1&amp;pid=cc7a06b5f&amp;color=0,0,0&amp;vtp=1&amp;bbb=1"/>
          <p:cNvSpPr/>
          <p:nvPr/>
        </p:nvSpPr>
        <p:spPr>
          <a:xfrm>
            <a:off x="832104" y="43307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82_1#819d05fad.blank?vop=1&amp;pid=cc7a06b5f&amp;color=0,0,0&amp;vpa=43&amp;vtp=1&amp;bbb=1"/>
          <p:cNvSpPr/>
          <p:nvPr/>
        </p:nvSpPr>
        <p:spPr>
          <a:xfrm>
            <a:off x="1053560" y="4276153"/>
            <a:ext cx="776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selling</a:t>
            </a:r>
            <a:endParaRPr lang="en-US" altLang="zh-CN" dirty="0"/>
          </a:p>
        </p:txBody>
      </p:sp>
      <p:sp>
        <p:nvSpPr>
          <p:cNvPr id="10" name="QB_6_AS.83_1#819d05fad?vop=1&amp;pid=cc7a06b5f&amp;color=0,0,0&amp;vtp=1&amp;bbb=1&amp;hb=1"/>
          <p:cNvSpPr/>
          <p:nvPr/>
        </p:nvSpPr>
        <p:spPr>
          <a:xfrm>
            <a:off x="832104" y="47510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句意为：菲利普斯先生刚做完他的工作，正要去杂货店买一些香蕉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，但他看到一个老妇人正在街上卖新鲜</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香蕉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，所以从她那里买一些似乎更方便。分析句子可知，空处作saw的宾语补足语，lady与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sell构成逻辑上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的主动关系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，表示动作正在进行，应用现在分词形式。故填selling。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
                                            <p:txEl>
                                              <p:pRg st="1" end="1"/>
                                            </p:txEl>
                                          </p:spTgt>
                                        </p:tgtEl>
                                        <p:attrNameLst>
                                          <p:attrName>style.visibility</p:attrName>
                                        </p:attrNameLst>
                                      </p:cBhvr>
                                      <p:to>
                                        <p:strVal val="visible"/>
                                      </p:to>
                                    </p:set>
                                    <p:anim calcmode="lin" valueType="num">
                                      <p:cBhvr additive="base">
                                        <p:cTn id="7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
                                            <p:txEl>
                                              <p:pRg st="2" end="2"/>
                                            </p:txEl>
                                          </p:spTgt>
                                        </p:tgtEl>
                                        <p:attrNameLst>
                                          <p:attrName>style.visibility</p:attrName>
                                        </p:attrNameLst>
                                      </p:cBhvr>
                                      <p:to>
                                        <p:strVal val="visible"/>
                                      </p:to>
                                    </p:set>
                                    <p:anim calcmode="lin" valueType="num">
                                      <p:cBhvr additive="base">
                                        <p:cTn id="79"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28a162308?vop=1&amp;pid=cc7a06b5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1800" dirty="0"/>
          </a:p>
        </p:txBody>
      </p:sp>
      <p:sp>
        <p:nvSpPr>
          <p:cNvPr id="3" name="QB_6_AN.85_1#28a162308.blank?vop=1&amp;pid=cc7a06b5f&amp;color=0,0,0&amp;vpa=44&amp;vtp=1&amp;bbb=1"/>
          <p:cNvSpPr/>
          <p:nvPr/>
        </p:nvSpPr>
        <p:spPr>
          <a:xfrm>
            <a:off x="1078960" y="1037082"/>
            <a:ext cx="17541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convenient</a:t>
            </a:r>
            <a:endParaRPr lang="en-US" altLang="zh-CN" dirty="0"/>
          </a:p>
        </p:txBody>
      </p:sp>
      <p:sp>
        <p:nvSpPr>
          <p:cNvPr id="4" name="QB_6_AS.86_1#28a162308?vop=1&amp;pid=cc7a06b5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句意见上一题解析。根据句意和常识可知，菲利普斯先生本打算去店里买水果，但是看到街上有人卖</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以从街上买似乎更方便</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，空处应用形容词的比较级，convenient的比较级为more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convenient。故填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87_1#449826707?vop=1&amp;pid=cc7a06b5f&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6" name="QB_6_AN.88_1#449826707.blank?vop=1&amp;pid=cc7a06b5f&amp;color=0,0,0&amp;vpa=45&amp;vtp=1&amp;bbb=1"/>
          <p:cNvSpPr/>
          <p:nvPr/>
        </p:nvSpPr>
        <p:spPr>
          <a:xfrm>
            <a:off x="1053560" y="2688653"/>
            <a:ext cx="433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for</a:t>
            </a:r>
            <a:endParaRPr lang="en-US" altLang="zh-CN" dirty="0"/>
          </a:p>
        </p:txBody>
      </p:sp>
      <p:sp>
        <p:nvSpPr>
          <p:cNvPr id="7" name="QB_6_AS.89_1#449826707?vop=1&amp;pid=cc7a06b5f&amp;color=0,0,0&amp;vtp=1&amp;bbb=1"/>
          <p:cNvSpPr/>
          <p:nvPr/>
        </p:nvSpPr>
        <p:spPr>
          <a:xfrm>
            <a:off x="832104" y="3145853"/>
            <a:ext cx="10865485"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句意为：老妇人每千克香蕉要价7美元。“charge+金钱+for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sth”为固定短语，意为“某物要价</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”。故填for。</a:t>
            </a:r>
            <a:endParaRPr lang="en-US" altLang="zh-CN" sz="1800" dirty="0"/>
          </a:p>
        </p:txBody>
      </p:sp>
      <p:sp>
        <p:nvSpPr>
          <p:cNvPr id="8" name="QB_6_BD.90_1#ff0ed8cdc?vop=1&amp;pid=cc7a06b5f&amp;color=0,0,0&amp;vtp=1&amp;bbb=1"/>
          <p:cNvSpPr/>
          <p:nvPr/>
        </p:nvSpPr>
        <p:spPr>
          <a:xfrm>
            <a:off x="832104" y="356114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6_AN.91_1#ff0ed8cdc.blank?vop=1&amp;pid=cc7a06b5f&amp;color=0,0,0&amp;vpa=46&amp;vtp=1&amp;bbb=1"/>
          <p:cNvSpPr/>
          <p:nvPr/>
        </p:nvSpPr>
        <p:spPr>
          <a:xfrm>
            <a:off x="1040860" y="3519233"/>
            <a:ext cx="1131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that/which</a:t>
            </a:r>
            <a:endParaRPr lang="en-US" altLang="zh-CN" dirty="0"/>
          </a:p>
        </p:txBody>
      </p:sp>
      <p:sp>
        <p:nvSpPr>
          <p:cNvPr id="10" name="QB_6_AS.92_1#ff0ed8cdc?vop=1&amp;pid=cc7a06b5f&amp;color=0,0,0&amp;vtp=1&amp;bbb=1&amp;hb=1"/>
          <p:cNvSpPr/>
          <p:nvPr/>
        </p:nvSpPr>
        <p:spPr>
          <a:xfrm>
            <a:off x="832104" y="398145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句意为：“但是我经常去买东西的商店每千克香蕉卖5美元!”菲利普斯先生说。分析句子可知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，设空处引导</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定语从句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shop为先行词，表示物，关系词在从句中作from的宾语，应用关系代词that/which</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2" end="2"/>
                                            </p:txEl>
                                          </p:spTgt>
                                        </p:tgtEl>
                                        <p:attrNameLst>
                                          <p:attrName>style.visibility</p:attrName>
                                        </p:attrNameLst>
                                      </p:cBhvr>
                                      <p:to>
                                        <p:strVal val="visible"/>
                                      </p:to>
                                    </p:set>
                                    <p:anim calcmode="lin" valueType="num">
                                      <p:cBhvr additive="base">
                                        <p:cTn id="7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3_1#ad3c2e388?vop=1&amp;pid=cc7a06b5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94_1#ad3c2e388.blank?vop=1&amp;pid=cc7a06b5f&amp;color=0,0,0&amp;vpa=47&amp;vtp=1&amp;bbb=1"/>
          <p:cNvSpPr/>
          <p:nvPr/>
        </p:nvSpPr>
        <p:spPr>
          <a:xfrm>
            <a:off x="1053560" y="1037082"/>
            <a:ext cx="1004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However</a:t>
            </a:r>
            <a:endParaRPr lang="en-US" altLang="zh-CN" dirty="0"/>
          </a:p>
        </p:txBody>
      </p:sp>
      <p:sp>
        <p:nvSpPr>
          <p:cNvPr id="4" name="QB_6_AS.95_1#ad3c2e388?vop=1&amp;pid=cc7a06b5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句意为：然而，当他想为自己挑选的香蕉付款时，收银员告诉他每千克的价格是10美元。根据上文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kilo以及下文the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kilo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$10可知，上下文为转折关系，此处表示“然而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空后有逗号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，应用however。设空处位于句首，单词首字母应大写。故填However。</a:t>
            </a:r>
            <a:endParaRPr lang="en-US" altLang="zh-CN" dirty="0"/>
          </a:p>
        </p:txBody>
      </p:sp>
      <p:sp>
        <p:nvSpPr>
          <p:cNvPr id="5" name="QB_6_BD.96_1#e78521c14?vop=1&amp;pid=cc7a06b5f&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6" name="QB_6_AN.97_1#e78521c14.blank?vop=1&amp;pid=cc7a06b5f&amp;color=0,0,0&amp;vpa=48&amp;vtp=1&amp;bbb=1"/>
          <p:cNvSpPr/>
          <p:nvPr/>
        </p:nvSpPr>
        <p:spPr>
          <a:xfrm>
            <a:off x="1078960" y="2675953"/>
            <a:ext cx="941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annoyed</a:t>
            </a:r>
            <a:endParaRPr lang="en-US" altLang="zh-CN" dirty="0"/>
          </a:p>
        </p:txBody>
      </p:sp>
      <p:sp>
        <p:nvSpPr>
          <p:cNvPr id="7" name="QB_6_AS.98_1#e78521c14?vop=1&amp;pid=cc7a06b5f&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句意为：菲利普斯先生对他的态度感到非常恼火，决定把香蕉放回去，再回到那位老妇人那里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felt后，作表语，表达人的感受，应用annoyed，意为“恼火的”。故填annoyed。</a:t>
            </a:r>
            <a:endParaRPr lang="en-US" altLang="zh-CN" dirty="0"/>
          </a:p>
        </p:txBody>
      </p:sp>
      <p:sp>
        <p:nvSpPr>
          <p:cNvPr id="8" name="QB_6_BD.99_1#3d7da9836?vop=1&amp;pid=cc7a06b5f&amp;color=0,0,0&amp;vtp=1&amp;bbb=1"/>
          <p:cNvSpPr/>
          <p:nvPr/>
        </p:nvSpPr>
        <p:spPr>
          <a:xfrm>
            <a:off x="832104" y="39783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9" name="QB_6_AN.100_1#3d7da9836.blank?vop=1&amp;pid=cc7a06b5f&amp;color=0,0,0&amp;vpa=49&amp;vtp=1&amp;bbb=1"/>
          <p:cNvSpPr/>
          <p:nvPr/>
        </p:nvSpPr>
        <p:spPr>
          <a:xfrm>
            <a:off x="1078960" y="3923728"/>
            <a:ext cx="954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instantly</a:t>
            </a:r>
            <a:endParaRPr lang="en-US" altLang="zh-CN" dirty="0"/>
          </a:p>
        </p:txBody>
      </p:sp>
      <p:sp>
        <p:nvSpPr>
          <p:cNvPr id="10" name="QB_6_AS.101_1#3d7da9836?vop=1&amp;pid=cc7a06b5f&amp;color=0,0,0&amp;vtp=1&amp;bbb=1&amp;hb=1"/>
          <p:cNvSpPr/>
          <p:nvPr/>
        </p:nvSpPr>
        <p:spPr>
          <a:xfrm>
            <a:off x="832104" y="439864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句意为：她立刻认出了他并对他说：“先生，那个价钱我不能卖。”设空处修饰动词recognised</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，应用副词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作状语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。故填instantly。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2_1#9d4020d2d?vop=1&amp;pid=cc7a06b5f&amp;color=0,0,0&amp;mp=1&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1800" dirty="0"/>
          </a:p>
        </p:txBody>
      </p:sp>
      <p:sp>
        <p:nvSpPr>
          <p:cNvPr id="3" name="QB_6_AN.103_1#9d4020d2d.blank?vop=1&amp;pid=cc7a06b5f&amp;color=0,0,0&amp;mp=1&amp;vpa=50&amp;vtp=1&amp;bbb=1"/>
          <p:cNvSpPr/>
          <p:nvPr/>
        </p:nvSpPr>
        <p:spPr>
          <a:xfrm>
            <a:off x="1078960" y="1037082"/>
            <a:ext cx="611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kilos</a:t>
            </a:r>
            <a:endParaRPr lang="en-US" altLang="zh-CN" dirty="0"/>
          </a:p>
        </p:txBody>
      </p:sp>
      <p:sp>
        <p:nvSpPr>
          <p:cNvPr id="4" name="QB_6_AS.104_1#9d4020d2d?vop=1&amp;pid=cc7a06b5f&amp;color=0,0,0&amp;vtp=1&amp;bbb=1"/>
          <p:cNvSpPr/>
          <p:nvPr/>
        </p:nvSpPr>
        <p:spPr>
          <a:xfrm>
            <a:off x="832104" y="1446975"/>
            <a:ext cx="10777538" cy="36366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句意为：“现在，请给我两千克!”根据空前的two可知，此处表示复数含义，故用可数名词复数。故填kilos。</a:t>
            </a:r>
            <a:endParaRPr lang="en-US" altLang="zh-CN" sz="1800" dirty="0"/>
          </a:p>
        </p:txBody>
      </p:sp>
      <p:sp>
        <p:nvSpPr>
          <p:cNvPr id="5" name="QB_6_BD.105_1#e350246ea?vop=1&amp;pid=cc7a06b5f&amp;color=0,0,0&amp;vtp=1&amp;bbb=1"/>
          <p:cNvSpPr/>
          <p:nvPr/>
        </p:nvSpPr>
        <p:spPr>
          <a:xfrm>
            <a:off x="832104" y="186315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6" name="QB_6_AN.106_1#e350246ea.blank?vop=1&amp;pid=cc7a06b5f&amp;color=0,0,0&amp;vpa=51&amp;vtp=1&amp;bbb=1"/>
          <p:cNvSpPr/>
          <p:nvPr/>
        </p:nvSpPr>
        <p:spPr>
          <a:xfrm>
            <a:off x="1066260" y="1821243"/>
            <a:ext cx="966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kindness</a:t>
            </a:r>
            <a:endParaRPr lang="en-US" altLang="zh-CN" dirty="0"/>
          </a:p>
        </p:txBody>
      </p:sp>
      <p:sp>
        <p:nvSpPr>
          <p:cNvPr id="7" name="QB_6_AS.107_1#e350246ea?vop=1&amp;pid=cc7a06b5f&amp;color=0,0,0&amp;vtp=1&amp;bbb=1&amp;hb=1"/>
          <p:cNvSpPr/>
          <p:nvPr/>
        </p:nvSpPr>
        <p:spPr>
          <a:xfrm>
            <a:off x="832104" y="228346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句意为：我感激你的好意。设空处作appreciate的宾语，表示“好意”，应用kindness，其为不可数名词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dirty="0"/>
          </a:p>
        </p:txBody>
      </p:sp>
      <p:sp>
        <p:nvSpPr>
          <p:cNvPr id="8" name="QB_6_BD.108_1#c8aef8670?vop=1&amp;pid=cc7a06b5f&amp;color=0,0,0&amp;vtp=1&amp;bbb=1"/>
          <p:cNvSpPr/>
          <p:nvPr/>
        </p:nvSpPr>
        <p:spPr>
          <a:xfrm>
            <a:off x="832104" y="311092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09_1#c8aef8670.blank?vop=1&amp;pid=cc7a06b5f&amp;color=0,0,0&amp;vpa=52&amp;vtp=1"/>
          <p:cNvSpPr/>
          <p:nvPr/>
        </p:nvSpPr>
        <p:spPr>
          <a:xfrm>
            <a:off x="1193260" y="3069018"/>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6_AS.110_1#c8aef8670?vop=1&amp;pid=cc7a06b5f&amp;color=0,0,0&amp;vtp=1&amp;bbb=1&amp;hb=1"/>
          <p:cNvSpPr/>
          <p:nvPr/>
        </p:nvSpPr>
        <p:spPr>
          <a:xfrm>
            <a:off x="832104" y="353123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句意为：从那天起，她的生活比以前好多了。固定短语make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living意为“过着</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的生活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空处位于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much前，much的发音以辅音音素开头，应用不定冠词a。故填a。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d3e942f6?pid=868ef662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1_1#86e8f4633?vop=1&amp;pid=5d3e942f6&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体裁：议论文 | 主题：金钱的用途 | 词数：约390 | 难度：较难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黑龙江牡丹江一中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conducted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Gilovich,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Cornell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straightforward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conclusion: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peters</a:t>
            </a:r>
            <a:r>
              <a:rPr lang="en-US" altLang="zh-CN" sz="1800" b="0" i="0" u="sng"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comparisons.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thrilled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intuitive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（直觉的）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1_2#86e8f4633?vop=1&amp;pid=5d3e942f6&amp;color=0,0,0&amp;mp=1&amp;vtp=1&amp;bt=1&amp;bbb=1&amp;hb=1"/>
          <p:cNvSpPr/>
          <p:nvPr/>
        </p:nvSpPr>
        <p:spPr>
          <a:xfrm>
            <a:off x="832104" y="1078992"/>
            <a:ext cx="10533888" cy="508952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Gilovich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accumulation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Gilovich.“We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material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separate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endParaRPr lang="en-US" altLang="zh-CN" sz="1800" dirty="0"/>
          </a:p>
          <a:p>
            <a:pPr>
              <a:lnSpc>
                <a:spcPts val="27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quantify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obtaining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impatience.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temporary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regarded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“puddles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（水坑）</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pleasure”.In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evaporates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（消失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5cf74ae3?pid=b1615059d&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f2cdb8e39?pid=15cf74ae3&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812375bf2?vop=1&amp;pid=f2cdb8e39&amp;color=0,0,0&amp;vtp=1&amp;bbb=1&amp;hb=1"/>
          <p:cNvSpPr/>
          <p:nvPr/>
        </p:nvSpPr>
        <p:spPr>
          <a:xfrm>
            <a:off x="832104" y="1803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abandoning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elderly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strangers.</a:t>
            </a:r>
            <a:endParaRPr lang="en-US" altLang="zh-CN" dirty="0"/>
          </a:p>
        </p:txBody>
      </p:sp>
      <p:sp>
        <p:nvSpPr>
          <p:cNvPr id="5" name="QB_6_AN.2_1#812375bf2.blank?vop=1&amp;pid=f2cdb8e39&amp;color=0,0,0&amp;vpa=1&amp;vtp=1&amp;bbb=1"/>
          <p:cNvSpPr/>
          <p:nvPr/>
        </p:nvSpPr>
        <p:spPr>
          <a:xfrm>
            <a:off x="7498810" y="1772920"/>
            <a:ext cx="979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intention</a:t>
            </a:r>
            <a:endParaRPr lang="en-US" altLang="zh-CN" dirty="0"/>
          </a:p>
        </p:txBody>
      </p:sp>
      <p:sp>
        <p:nvSpPr>
          <p:cNvPr id="6" name="QB_6_AS.3_1#812375bf2?vop=1&amp;pid=f2cdb8e39&amp;color=0,0,0&amp;vtp=1&amp;bbb=1&amp;hb=1"/>
          <p:cNvSpPr/>
          <p:nvPr/>
        </p:nvSpPr>
        <p:spPr>
          <a:xfrm>
            <a:off x="832104" y="2632075"/>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句意为：出于责任感和爱，大多数人并不打算把老人丢给陌生人照顾。固定短语have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sth意为“不打算做某事”。故填intention。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112_1#86e8f4633?vop=1&amp;pid=5d3e942f6&amp;color=0,0,0&amp;mp=1&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作者通过介绍一位博士的研究内容论证了一个道理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要把钱花在经历上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不是事物上</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6_BD.113_1#a6f4d15ee?vop=1&amp;pid=86e8f4633&amp;color=0,0,0&amp;vtp=1&amp;bbb=1"/>
          <p:cNvSpPr/>
          <p:nvPr/>
        </p:nvSpPr>
        <p:spPr>
          <a:xfrm>
            <a:off x="832104" y="1894514"/>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phrase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C_6_AN.114_1#a6f4d15ee.bracket?vop=1&amp;pid=86e8f4633&amp;color=0,0,0&amp;vpa=53&amp;vtp=1"/>
          <p:cNvSpPr/>
          <p:nvPr/>
        </p:nvSpPr>
        <p:spPr>
          <a:xfrm>
            <a:off x="8927560" y="1890704"/>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C_6_BD.113_2#a6f4d15ee.choices?vop=1&amp;pid=86e8f4633&amp;color=0,0,0&amp;vtp=1&amp;bbb=1"/>
          <p:cNvSpPr/>
          <p:nvPr/>
        </p:nvSpPr>
        <p:spPr>
          <a:xfrm>
            <a:off x="832104" y="2309804"/>
            <a:ext cx="10533888" cy="360680"/>
          </a:xfrm>
          <a:prstGeom prst="rect">
            <a:avLst/>
          </a:prstGeom>
          <a:noFill/>
        </p:spPr>
        <p:txBody>
          <a:bodyPr wrap="none" lIns="0" tIns="0" rIns="0" bIns="0" rtlCol="0" anchor="t"/>
          <a:lstStyle/>
          <a:p>
            <a:pPr>
              <a:lnSpc>
                <a:spcPts val="3200"/>
              </a:lnSpc>
              <a:tabLst>
                <a:tab pos="2639695" algn="l"/>
                <a:tab pos="5139690" algn="l"/>
                <a:tab pos="767778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endParaRPr lang="en-US" altLang="zh-CN" sz="1800" dirty="0"/>
          </a:p>
        </p:txBody>
      </p:sp>
      <p:sp>
        <p:nvSpPr>
          <p:cNvPr id="6" name="QC_6_AS.115_1#a6f4d15ee?vop=1&amp;pid=86e8f4633&amp;color=0,0,0&amp;vtp=1&amp;bbb=1&amp;hb=1"/>
          <p:cNvSpPr/>
          <p:nvPr/>
        </p:nvSpPr>
        <p:spPr>
          <a:xfrm>
            <a:off x="832104" y="273011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词义猜测题。根据画线短语所在句后一句“We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possessions,and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common.”可推知,新拥有的东西带来的快乐会“逐渐消失”，peters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out对应的同</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义短语应是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2e8fee50b?vop=1&amp;pid=86e8f463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Gilovich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7_1#2e8fee50b.bracket?vop=1&amp;pid=86e8f4633&amp;color=0,0,0&amp;vpa=54&amp;vtp=1"/>
          <p:cNvSpPr/>
          <p:nvPr/>
        </p:nvSpPr>
        <p:spPr>
          <a:xfrm>
            <a:off x="53715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BD.116_2#2e8fee50b.choices?vop=1&amp;pid=86e8f4633&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forever.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shorter-lasting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p:txBody>
      </p:sp>
      <p:sp>
        <p:nvSpPr>
          <p:cNvPr id="5" name="QC_6_AS.118_1#2e8fee50b?vop=1&amp;pid=86e8f4633&amp;color=0,0,0&amp;vtp=1&amp;bbb=1&amp;hb=1"/>
          <p:cNvSpPr/>
          <p:nvPr/>
        </p:nvSpPr>
        <p:spPr>
          <a:xfrm>
            <a:off x="832104" y="3141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细节理解题。根据第三段中的“Gilovich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identity.Everyone's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unique.”可知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，吉洛维奇认为经历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是个人身份的一部分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，每个人的经历都是独一无二的，因此我们的经历让我们与他人不同。故选C项。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9_1#85b0b4d7a?vop=1&amp;pid=86e8f463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0_1#85b0b4d7a.bracket?vop=1&amp;pid=86e8f4633&amp;color=0,0,0&amp;vpa=55&amp;vtp=1"/>
          <p:cNvSpPr/>
          <p:nvPr/>
        </p:nvSpPr>
        <p:spPr>
          <a:xfrm>
            <a:off x="52191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BD.119_2#85b0b4d7a.choices?vop=1&amp;pid=86e8f4633&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Spiritual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wealth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anxiety.</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impatient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p:txBody>
      </p:sp>
      <p:sp>
        <p:nvSpPr>
          <p:cNvPr id="5" name="QC_6_AS.121_1#85b0b4d7a?vop=1&amp;pid=86e8f4633&amp;color=0,0,0&amp;vtp=1&amp;bbb=1&amp;hb=1"/>
          <p:cNvSpPr/>
          <p:nvPr/>
        </p:nvSpPr>
        <p:spPr>
          <a:xfrm>
            <a:off x="832104" y="3141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推理判断题。根据第二段首句“The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trouble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三段首句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“Gilovich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longer-lasting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.”及最后一段最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后一句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,作者认为,事物留存的时间可能比经历更久,但是并不能带来长久的幸福,而经历带来的记忆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，即精神财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富才是最重要的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2_1#135c27403?vop=1&amp;pid=86e8f463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23_1#135c27403.bracket?vop=1&amp;pid=86e8f4633&amp;color=0,0,0&amp;vpa=56&amp;vtp=1"/>
          <p:cNvSpPr/>
          <p:nvPr/>
        </p:nvSpPr>
        <p:spPr>
          <a:xfrm>
            <a:off x="52064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22_2#135c27403.choices?vop=1&amp;pid=86e8f4633&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permanent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p:txBody>
      </p:sp>
      <p:sp>
        <p:nvSpPr>
          <p:cNvPr id="5" name="QC_6_AS.124_1#135c27403?vop=1&amp;pid=86e8f4633&amp;color=0,0,0&amp;vtp=1&amp;bbb=1&amp;hb=1"/>
          <p:cNvSpPr/>
          <p:nvPr/>
        </p:nvSpPr>
        <p:spPr>
          <a:xfrm>
            <a:off x="832104" y="314198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主旨大意题。通读全文内容特别是文章最后三句可知,本文主要论述了事物带来的幸福是短暂的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，经历带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来的精神财富才是最重要的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；再根据第一段中的“We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on?”可知,本文想表达的主题是“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为什么应该把钱花在经历上,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而不是事物上呢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7ff94d4c?pid=868ef662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5_1#09b4a7e6a?vop=1&amp;pid=57ff94d4c&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主题：改善理财习惯 | 词数：约277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福建省厦泉五校联考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improvements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existing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improving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issues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motivated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credit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debts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emergency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
        <p:nvSpPr>
          <p:cNvPr id="4" name="QM_5_AN.126_1#09b4a7e6a.blank?vop=1&amp;pid=57ff94d4c&amp;color=0,0,0&amp;vpa=57&amp;vtp=1"/>
          <p:cNvSpPr/>
          <p:nvPr/>
        </p:nvSpPr>
        <p:spPr>
          <a:xfrm>
            <a:off x="4741386" y="2230120"/>
            <a:ext cx="319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5_AN.127_1#09b4a7e6a.blank?vop=1&amp;pid=57ff94d4c&amp;color=0,0,0&amp;vpa=58&amp;vtp=1"/>
          <p:cNvSpPr/>
          <p:nvPr/>
        </p:nvSpPr>
        <p:spPr>
          <a:xfrm>
            <a:off x="2475960" y="34874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bg/>
                                          </p:spTgt>
                                        </p:tgtEl>
                                        <p:attrNameLst>
                                          <p:attrName>style.visibility</p:attrName>
                                        </p:attrNameLst>
                                      </p:cBhvr>
                                      <p:to>
                                        <p:strVal val="visible"/>
                                      </p:to>
                                    </p:set>
                                    <p:anim calcmode="lin" valueType="num">
                                      <p:cBhvr additive="base">
                                        <p:cTn id="13"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5">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8_1#09b4a7e6a?vop=1&amp;pid=57ff94d4c&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ensures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priorities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Impulsive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（冲动的）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impulse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significantly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bank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Additionally,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critical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prepared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AN.129_1#09b4a7e6a.blank?vop=1&amp;pid=57ff94d4c&amp;color=0,0,0&amp;mp=1&amp;vpa=59&amp;vtp=1"/>
          <p:cNvSpPr/>
          <p:nvPr/>
        </p:nvSpPr>
        <p:spPr>
          <a:xfrm>
            <a:off x="1593310" y="1048512"/>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M_5_AN.130_1#09b4a7e6a.blank?vop=1&amp;pid=57ff94d4c&amp;color=0,0,0&amp;mp=1&amp;vpa=60&amp;vtp=1"/>
          <p:cNvSpPr/>
          <p:nvPr/>
        </p:nvSpPr>
        <p:spPr>
          <a:xfrm>
            <a:off x="9725500" y="2724912"/>
            <a:ext cx="306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5" name="QM_5_AN.131_1#09b4a7e6a.blank?vop=1&amp;pid=57ff94d4c&amp;color=0,0,0&amp;mp=1&amp;vpa=61&amp;vtp=1"/>
          <p:cNvSpPr/>
          <p:nvPr/>
        </p:nvSpPr>
        <p:spPr>
          <a:xfrm>
            <a:off x="7784623" y="3982212"/>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2_1#09b4a7e6a?vop=1&amp;pid=57ff94d4c&amp;color=0,0,0&amp;vtp=1&amp;bt=1&amp;bbb=1"/>
          <p:cNvSpPr/>
          <p:nvPr/>
        </p:nvSpPr>
        <p:spPr>
          <a:xfrm>
            <a:off x="832104" y="1078992"/>
            <a:ext cx="10533888" cy="28702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Setting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crucial.</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difference.</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knowledge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include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category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consistently.</a:t>
            </a:r>
            <a:endParaRPr lang="en-US" altLang="zh-CN" sz="1800" dirty="0"/>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involves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tracking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analysing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
        <p:nvSpPr>
          <p:cNvPr id="3" name="QM_5_EX.133_1#09b4a7e6a?vop=1&amp;pid=57ff94d4c&amp;color=0,0,0&amp;vtp=1&amp;bbb=1"/>
          <p:cNvSpPr/>
          <p:nvPr/>
        </p:nvSpPr>
        <p:spPr>
          <a:xfrm>
            <a:off x="832104" y="39166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主要介绍了如何通过改变日常的理财习惯来实现我们的财务目标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4" name="QB_6_BD.134_1#41b87e331?vop=1&amp;pid=09b4a7e6a&amp;color=0,0,0&amp;vtp=1&amp;bbb=1"/>
          <p:cNvSpPr/>
          <p:nvPr/>
        </p:nvSpPr>
        <p:spPr>
          <a:xfrm>
            <a:off x="832104" y="43307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5" name="QB_6_AN.135_1#41b87e331.blank?vop=1&amp;pid=09b4a7e6a&amp;color=0,0,0&amp;vpa=62&amp;vtp=1"/>
          <p:cNvSpPr/>
          <p:nvPr/>
        </p:nvSpPr>
        <p:spPr>
          <a:xfrm>
            <a:off x="1053560" y="42888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6" name="QB_6_AS.136_1#41b87e331?vop=1&amp;pid=09b4a7e6a&amp;color=0,0,0&amp;vtp=1&amp;bbb=1&amp;hb=1"/>
          <p:cNvSpPr/>
          <p:nvPr/>
        </p:nvSpPr>
        <p:spPr>
          <a:xfrm>
            <a:off x="832104" y="47510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money.”以及下文“With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objectives.”可知，此处与改变这些习惯有关，B项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（改变这些习惯可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能具有挑战性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）符合语境，承上启下。故选B项。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7_1#2155e9ac9?vop=1&amp;pid=09b4a7e6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38_1#2155e9ac9.blank?vop=1&amp;pid=09b4a7e6a&amp;color=0,0,0&amp;vpa=63&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4" name="QB_6_AS.139_1#2155e9ac9?vop=1&amp;pid=09b4a7e6a&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habits.”可知，接下来应该具体说明如何审视现有的消费习惯，</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这包括跟踪你一个月的所有支出，然后分析这些数据）符合语境，是对上文的进一步解释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，并引出下文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这样做的优点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。故选G项。</a:t>
            </a:r>
            <a:endParaRPr lang="en-US" altLang="zh-CN" dirty="0"/>
          </a:p>
        </p:txBody>
      </p:sp>
      <p:sp>
        <p:nvSpPr>
          <p:cNvPr id="5" name="QB_6_BD.140_1#232245753?vop=1&amp;pid=09b4a7e6a&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1_1#232245753.blank?vop=1&amp;pid=09b4a7e6a&amp;color=0,0,0&amp;vpa=64&amp;vtp=1"/>
          <p:cNvSpPr/>
          <p:nvPr/>
        </p:nvSpPr>
        <p:spPr>
          <a:xfrm>
            <a:off x="1040860" y="2688653"/>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B_6_AS.142_1#232245753?vop=1&amp;pid=09b4a7e6a&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budget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objectives.”可知，下文强调设置和坚持预算的重要性，A项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（设置并坚持预算也很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重要</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）符合语境。故选A项。</a:t>
            </a:r>
            <a:endParaRPr lang="en-US" altLang="zh-CN" dirty="0"/>
          </a:p>
        </p:txBody>
      </p:sp>
      <p:sp>
        <p:nvSpPr>
          <p:cNvPr id="8" name="QB_6_BD.143_1#ad6f45ad9?vop=1&amp;pid=09b4a7e6a&amp;color=0,0,0&amp;vtp=1&amp;bbb=1"/>
          <p:cNvSpPr/>
          <p:nvPr/>
        </p:nvSpPr>
        <p:spPr>
          <a:xfrm>
            <a:off x="832104" y="39783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44_1#ad6f45ad9.blank?vop=1&amp;pid=09b4a7e6a&amp;color=0,0,0&amp;vpa=65&amp;vtp=1"/>
          <p:cNvSpPr/>
          <p:nvPr/>
        </p:nvSpPr>
        <p:spPr>
          <a:xfrm>
            <a:off x="1053560" y="3936428"/>
            <a:ext cx="3063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a:t>
            </a:r>
            <a:endParaRPr lang="en-US" altLang="zh-CN" dirty="0"/>
          </a:p>
        </p:txBody>
      </p:sp>
      <p:sp>
        <p:nvSpPr>
          <p:cNvPr id="10" name="QB_6_AS.145_1#ad6f45ad9?vop=1&amp;pid=09b4a7e6a&amp;color=0,0,0&amp;vtp=1&amp;bbb=1&amp;hb=1"/>
          <p:cNvSpPr/>
          <p:nvPr/>
        </p:nvSpPr>
        <p:spPr>
          <a:xfrm>
            <a:off x="832104" y="439864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根据上文“Additionally,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购买物品前应该等待一两天，</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项（这个行为可以帮助你确定自己是否仍然想要这个物品）解释了这样做的好处，符合语境。故选E项。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6_1#302b740f8?vop=1&amp;pid=09b4a7e6a&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7_1#302b740f8.blank?vop=1&amp;pid=09b4a7e6a&amp;color=0,0,0&amp;vpa=66&amp;vtp=1"/>
          <p:cNvSpPr/>
          <p:nvPr/>
        </p:nvSpPr>
        <p:spPr>
          <a:xfrm>
            <a:off x="1040860" y="1037082"/>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B_6_AS.148_1#302b740f8?vop=1&amp;pid=09b4a7e6a&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adjusting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away.”以及下文“By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objectives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strengthen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health.”可知，调整消费模式是一个过程，其效果可能不会立即显现，D项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（有知识和努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，你就可以作出积极的改变）符合语境，是对上文调整消费模式这一过程的进一步说明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，并引出下文这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样做的结果</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。故选D项。</a:t>
            </a:r>
            <a:endParaRPr lang="en-US" altLang="zh-CN" dirty="0"/>
          </a:p>
        </p:txBody>
      </p:sp>
      <p:sp>
        <p:nvSpPr>
          <p:cNvPr id="5" name="P_5_BD#92a629fba?pid=57ff94d4c&amp;color=0,0,0&amp;vtp=1&amp;bbb=1"/>
          <p:cNvSpPr/>
          <p:nvPr/>
        </p:nvSpPr>
        <p:spPr>
          <a:xfrm>
            <a:off x="832104" y="355809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每个孩子都是艺术家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问题在于如何在长大后还能保持艺术家的灵性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巴勃罗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毕加索</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dd0456f3?pid=868ef6626&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49_1#2d81d9505?vop=1&amp;pid=9dd0456f3&amp;color=0,0,0&amp;vtp=1&amp;bbb=1&amp;hb=1"/>
          <p:cNvSpPr/>
          <p:nvPr/>
        </p:nvSpPr>
        <p:spPr>
          <a:xfrm>
            <a:off x="832104" y="1422400"/>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主题：二手交易 | 词数：约252 | 难度：适中 | 建议用时：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江苏南通</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cheongsam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（旗袍）</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cheap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philosophy: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effectiveness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cheongsam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dormitory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textbooks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b8aeebfec?vop=1&amp;pid=f2cdb8e3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1800" dirty="0"/>
          </a:p>
        </p:txBody>
      </p:sp>
      <p:sp>
        <p:nvSpPr>
          <p:cNvPr id="3" name="QB_6_AN.5_1#b8aeebfec.blank?vop=1&amp;pid=f2cdb8e39&amp;color=0,0,0&amp;vpa=2&amp;vtp=1&amp;bbb=1"/>
          <p:cNvSpPr/>
          <p:nvPr/>
        </p:nvSpPr>
        <p:spPr>
          <a:xfrm>
            <a:off x="5625560" y="1037082"/>
            <a:ext cx="1030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abnormal</a:t>
            </a:r>
            <a:endParaRPr lang="en-US" altLang="zh-CN" dirty="0"/>
          </a:p>
        </p:txBody>
      </p:sp>
      <p:sp>
        <p:nvSpPr>
          <p:cNvPr id="4" name="QB_6_AS.6_1#b8aeebfec?vop=1&amp;pid=f2cdb8e39&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句意为：最近工作的压力可能是他异常行为的原因。分析句子可知，设空处位于形容词性物主代词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his之</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，修饰名词behaviour，应填入形容词形式；根据语境可知，此处应表示“行为不正常”，填入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abnormal更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为恰当</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。故填abnormal。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9_2#2d81d9505?vop=1&amp;pid=9dd0456f3&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Zhang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Renmin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schedule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a:t>
            </a:r>
            <a:endParaRPr lang="en-US" altLang="zh-CN" sz="1800" dirty="0"/>
          </a:p>
          <a:p>
            <a:pPr>
              <a:lnSpc>
                <a:spcPts val="3300"/>
              </a:lnSpc>
            </a:pP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Zhang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youths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practicality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trading</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movement,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eco-friendly,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50_1#2d81d9505?vop=1&amp;pid=9dd0456f3&amp;color=0,0,0&amp;vtp=1&amp;bbb=1&amp;hb=1"/>
          <p:cNvSpPr/>
          <p:nvPr/>
        </p:nvSpPr>
        <p:spPr>
          <a:xfrm>
            <a:off x="832104" y="47891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两个年轻人倾向于购买和使用二手物品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并激励了越来越多的年轻人加入这</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一行动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推动了绿色</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环保</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经济的生活方式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1_1#f48465caa.choices?vop=1&amp;pid=2d81d950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transported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signalled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brought</a:t>
            </a:r>
            <a:endParaRPr lang="en-US" altLang="zh-CN" sz="1800" dirty="0"/>
          </a:p>
        </p:txBody>
      </p:sp>
      <p:sp>
        <p:nvSpPr>
          <p:cNvPr id="3" name="QC_6_AN.152_1#f48465caa.bracket?vop=1&amp;pid=2d81d9505&amp;color=0,0,0&amp;vpa=67&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53_1#f48465caa?vop=1&amp;pid=2d81d9505&amp;color=0,0,0&amp;vtp=1&amp;bbb=1&amp;hb=1"/>
          <p:cNvSpPr/>
          <p:nvPr/>
        </p:nvSpPr>
        <p:spPr>
          <a:xfrm>
            <a:off x="832104" y="1490980"/>
            <a:ext cx="10533888" cy="20305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句意为：一个阳光明媚的下午，中国传媒大学的学生王青（音译）正在校园里走着</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，突然被一家二手商店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里的一件旗袍吸引了目光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。根据下文“Wang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it.”可知，王青应是被一家二手商店里的一件旗袍吸引了目光。draw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s）为固定搭配，意为“引起某人注意”。transport意为“运输”；draw意为“吸引”；signal意为“示意</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“带来”。故选B项。</a:t>
            </a:r>
            <a:endParaRPr lang="en-US" altLang="zh-CN" dirty="0"/>
          </a:p>
        </p:txBody>
      </p:sp>
      <p:sp>
        <p:nvSpPr>
          <p:cNvPr id="5" name="QC_6_BD.154_1#3e548aa04.choices?vop=1&amp;pid=2d81d9505&amp;color=0,0,0&amp;vtp=1&amp;bbb=1"/>
          <p:cNvSpPr/>
          <p:nvPr/>
        </p:nvSpPr>
        <p:spPr>
          <a:xfrm>
            <a:off x="832104" y="355606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endParaRPr lang="en-US" altLang="zh-CN" sz="1800" dirty="0"/>
          </a:p>
        </p:txBody>
      </p:sp>
      <p:sp>
        <p:nvSpPr>
          <p:cNvPr id="6" name="QC_6_AN.155_1#3e548aa04.bracket?vop=1&amp;pid=2d81d9505&amp;color=0,0,0&amp;vpa=68&amp;vtp=1"/>
          <p:cNvSpPr/>
          <p:nvPr/>
        </p:nvSpPr>
        <p:spPr>
          <a:xfrm>
            <a:off x="1244060" y="35522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56_1#3e548aa04?vop=1&amp;pid=2d81d9505&amp;color=0,0,0&amp;vtp=1&amp;bbb=1&amp;hb=1"/>
          <p:cNvSpPr/>
          <p:nvPr/>
        </p:nvSpPr>
        <p:spPr>
          <a:xfrm>
            <a:off x="832104" y="397637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句意为：王青走进店里，轻轻摸了摸那件裙子，感受其背后的历史文化。根据下文gently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可知，此处表示王青走进店里。break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into意为“强行闯入”；step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into意为“走进”；look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over意为“接管”。故选B项。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bg/>
                                          </p:spTgt>
                                        </p:tgtEl>
                                        <p:attrNameLst>
                                          <p:attrName>style.visibility</p:attrName>
                                        </p:attrNameLst>
                                      </p:cBhvr>
                                      <p:to>
                                        <p:strVal val="visible"/>
                                      </p:to>
                                    </p:set>
                                    <p:anim calcmode="lin" valueType="num">
                                      <p:cBhvr additive="base">
                                        <p:cTn id="43"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6">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 calcmode="lin" valueType="num">
                                      <p:cBhvr additive="base">
                                        <p:cTn id="4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7">
                                            <p:bg/>
                                          </p:spTgt>
                                        </p:tgtEl>
                                        <p:attrNameLst>
                                          <p:attrName>style.visibility</p:attrName>
                                        </p:attrNameLst>
                                      </p:cBhvr>
                                      <p:to>
                                        <p:strVal val="visible"/>
                                      </p:to>
                                    </p:set>
                                    <p:anim calcmode="lin" valueType="num">
                                      <p:cBhvr additive="base">
                                        <p:cTn id="53"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4" dur="500" fill="hold"/>
                                        <p:tgtEl>
                                          <p:spTgt spid="7">
                                            <p:bg/>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0" end="0"/>
                                            </p:txEl>
                                          </p:spTgt>
                                        </p:tgtEl>
                                        <p:attrNameLst>
                                          <p:attrName>style.visibility</p:attrName>
                                        </p:attrNameLst>
                                      </p:cBhvr>
                                      <p:to>
                                        <p:strVal val="visible"/>
                                      </p:to>
                                    </p:set>
                                    <p:anim calcmode="lin" valueType="num">
                                      <p:cBhvr additive="base">
                                        <p:cTn id="5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1" end="1"/>
                                            </p:txEl>
                                          </p:spTgt>
                                        </p:tgtEl>
                                        <p:attrNameLst>
                                          <p:attrName>style.visibility</p:attrName>
                                        </p:attrNameLst>
                                      </p:cBhvr>
                                      <p:to>
                                        <p:strVal val="visible"/>
                                      </p:to>
                                    </p:set>
                                    <p:anim calcmode="lin" valueType="num">
                                      <p:cBhvr additive="base">
                                        <p:cTn id="6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2" end="2"/>
                                            </p:txEl>
                                          </p:spTgt>
                                        </p:tgtEl>
                                        <p:attrNameLst>
                                          <p:attrName>style.visibility</p:attrName>
                                        </p:attrNameLst>
                                      </p:cBhvr>
                                      <p:to>
                                        <p:strVal val="visible"/>
                                      </p:to>
                                    </p:set>
                                    <p:anim calcmode="lin" valueType="num">
                                      <p:cBhvr additive="base">
                                        <p:cTn id="6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7_1#676e8cc69.choices?vop=1&amp;pid=2d81d9505&amp;color=0,0,0&amp;vtp=1&amp;bt=1&amp;bbb=1"/>
          <p:cNvSpPr/>
          <p:nvPr/>
        </p:nvSpPr>
        <p:spPr>
          <a:xfrm>
            <a:off x="832104" y="1078992"/>
            <a:ext cx="10533888" cy="303530"/>
          </a:xfrm>
          <a:prstGeom prst="rect">
            <a:avLst/>
          </a:prstGeom>
          <a:noFill/>
        </p:spPr>
        <p:txBody>
          <a:bodyPr wrap="none" lIns="0" tIns="0" rIns="0" bIns="0" rtlCol="0" anchor="t"/>
          <a:lstStyle/>
          <a:p>
            <a:pPr>
              <a:lnSpc>
                <a:spcPts val="26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poor</a:t>
            </a:r>
            <a:endParaRPr lang="en-US" altLang="zh-CN" sz="1800" dirty="0"/>
          </a:p>
        </p:txBody>
      </p:sp>
      <p:sp>
        <p:nvSpPr>
          <p:cNvPr id="3" name="QC_6_AN.158_1#676e8cc69.bracket?vop=1&amp;pid=2d81d9505&amp;color=0,0,0&amp;vpa=69&amp;vtp=1"/>
          <p:cNvSpPr/>
          <p:nvPr/>
        </p:nvSpPr>
        <p:spPr>
          <a:xfrm>
            <a:off x="1244060" y="1075626"/>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59_1#676e8cc69?vop=1&amp;pid=2d81d9505&amp;color=0,0,0&amp;vtp=1&amp;bbb=1&amp;hb=1"/>
          <p:cNvSpPr/>
          <p:nvPr/>
        </p:nvSpPr>
        <p:spPr>
          <a:xfrm>
            <a:off x="832104" y="1421383"/>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句意为：这条裙子价格便宜，但质量上乘，完全符合她的购物理念：重视成本效益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，而不是对买二手东西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的种种担忧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。根据空前的but可知，设空处上下文之间构成转折关系。上文提到裙子价格便宜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，下文应指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出其质量上乘</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。excellent意为“极好的”；low意为“低的”；important意为“重要的”；poor意为“劣质的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5" name="QC_6_BD.160_1#b63b79593.choices?vop=1&amp;pid=2d81d9505&amp;color=0,0,0&amp;vtp=1&amp;bbb=1"/>
          <p:cNvSpPr/>
          <p:nvPr/>
        </p:nvSpPr>
        <p:spPr>
          <a:xfrm>
            <a:off x="832104" y="2781807"/>
            <a:ext cx="10533888" cy="303530"/>
          </a:xfrm>
          <a:prstGeom prst="rect">
            <a:avLst/>
          </a:prstGeom>
          <a:noFill/>
        </p:spPr>
        <p:txBody>
          <a:bodyPr wrap="none" lIns="0" tIns="0" rIns="0" bIns="0" rtlCol="0" anchor="t"/>
          <a:lstStyle/>
          <a:p>
            <a:pPr>
              <a:lnSpc>
                <a:spcPts val="26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guarantees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concerns</a:t>
            </a:r>
            <a:endParaRPr lang="en-US" altLang="zh-CN" sz="1800" dirty="0"/>
          </a:p>
        </p:txBody>
      </p:sp>
      <p:sp>
        <p:nvSpPr>
          <p:cNvPr id="6" name="QC_6_AN.161_1#b63b79593.bracket?vop=1&amp;pid=2d81d9505&amp;color=0,0,0&amp;vpa=70&amp;vtp=1"/>
          <p:cNvSpPr/>
          <p:nvPr/>
        </p:nvSpPr>
        <p:spPr>
          <a:xfrm>
            <a:off x="1244060" y="2778441"/>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7" name="QC_6_AS.162_1#b63b79593?vop=1&amp;pid=2d81d9505&amp;color=0,0,0&amp;vtp=1&amp;bbb=1&amp;hb=1"/>
          <p:cNvSpPr/>
          <p:nvPr/>
        </p:nvSpPr>
        <p:spPr>
          <a:xfrm>
            <a:off x="832104" y="3119817"/>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句意见上一题解析。根据上文valuing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cost-effectiveness以及下文“She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gladly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cheongsam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dormitory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joy.”可知，王青重视成本效益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，而不是对买二手东西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的种种担忧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。complaint意为“抱怨”；concept意为“概念”；guarantee意为“保证”；concern意为“担忧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dirty="0"/>
          </a:p>
        </p:txBody>
      </p:sp>
      <p:sp>
        <p:nvSpPr>
          <p:cNvPr id="8" name="QC_6_BD.163_1#f2daddc3f.choices?vop=1&amp;pid=2d81d9505&amp;color=0,0,0&amp;vtp=1&amp;bbb=1"/>
          <p:cNvSpPr/>
          <p:nvPr/>
        </p:nvSpPr>
        <p:spPr>
          <a:xfrm>
            <a:off x="832104" y="4480241"/>
            <a:ext cx="10533888" cy="303530"/>
          </a:xfrm>
          <a:prstGeom prst="rect">
            <a:avLst/>
          </a:prstGeom>
          <a:noFill/>
        </p:spPr>
        <p:txBody>
          <a:bodyPr wrap="none" lIns="0" tIns="0" rIns="0" bIns="0" rtlCol="0" anchor="t"/>
          <a:lstStyle/>
          <a:p>
            <a:pPr>
              <a:lnSpc>
                <a:spcPts val="26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frightening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puzzling</a:t>
            </a:r>
            <a:endParaRPr lang="en-US" altLang="zh-CN" sz="1800" dirty="0"/>
          </a:p>
        </p:txBody>
      </p:sp>
      <p:sp>
        <p:nvSpPr>
          <p:cNvPr id="9" name="QC_6_AN.164_1#f2daddc3f.bracket?vop=1&amp;pid=2d81d9505&amp;color=0,0,0&amp;vpa=71&amp;vtp=1"/>
          <p:cNvSpPr/>
          <p:nvPr/>
        </p:nvSpPr>
        <p:spPr>
          <a:xfrm>
            <a:off x="1244060" y="4476875"/>
            <a:ext cx="331788" cy="306515"/>
          </a:xfrm>
          <a:prstGeom prst="rect">
            <a:avLst/>
          </a:prstGeom>
          <a:noFill/>
        </p:spPr>
        <p:txBody>
          <a:bodyPr wrap="none" lIns="0" tIns="0" rIns="0" bIns="0" rtlCol="0" anchor="t"/>
          <a:lstStyle/>
          <a:p>
            <a:pPr algn="ctr">
              <a:lnSpc>
                <a:spcPts val="26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65_1#f2daddc3f?vop=1&amp;pid=2d81d9505&amp;color=0,0,0&amp;vtp=1&amp;bbb=1&amp;hb=1"/>
          <p:cNvSpPr/>
          <p:nvPr/>
        </p:nvSpPr>
        <p:spPr>
          <a:xfrm>
            <a:off x="832104" y="4818251"/>
            <a:ext cx="10533888" cy="1325690"/>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句意为：事实上，王青经常在二手平台上发现吸引人的东西，既省钱又满足了她的需求。根据上文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和她买了符合心意的二手旗袍可知，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王青经常在二手平台上发现吸引人的东西。</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意为“有吸引力的”；moving意为“令人感动的”；frightening意为“令人害怕的”；puzzling意为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“令人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5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迷惑的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 calcmode="lin" valueType="num">
                                      <p:cBhvr additive="base">
                                        <p:cTn id="39" dur="500" fill="hold"/>
                                        <p:tgtEl>
                                          <p:spTgt spid="6">
                                            <p:bg/>
                                          </p:spTgt>
                                        </p:tgtEl>
                                        <p:attrNameLst>
                                          <p:attrName>ppt_x</p:attrName>
                                        </p:attrNameLst>
                                      </p:cBhvr>
                                      <p:tavLst>
                                        <p:tav tm="0">
                                          <p:val>
                                            <p:strVal val="#ppt_x"/>
                                          </p:val>
                                        </p:tav>
                                        <p:tav tm="100000">
                                          <p:val>
                                            <p:strVal val="#ppt_x"/>
                                          </p:val>
                                        </p:tav>
                                      </p:tavLst>
                                    </p:anim>
                                    <p:anim calcmode="lin" valueType="num">
                                      <p:cBhvr additive="base">
                                        <p:cTn id="40" dur="500" fill="hold"/>
                                        <p:tgtEl>
                                          <p:spTgt spid="6">
                                            <p:bg/>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additive="base">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7">
                                            <p:bg/>
                                          </p:spTgt>
                                        </p:tgtEl>
                                        <p:attrNameLst>
                                          <p:attrName>style.visibility</p:attrName>
                                        </p:attrNameLst>
                                      </p:cBhvr>
                                      <p:to>
                                        <p:strVal val="visible"/>
                                      </p:to>
                                    </p:set>
                                    <p:anim calcmode="lin" valueType="num">
                                      <p:cBhvr additive="base">
                                        <p:cTn id="4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7">
                                            <p:bg/>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0" end="0"/>
                                            </p:txEl>
                                          </p:spTgt>
                                        </p:tgtEl>
                                        <p:attrNameLst>
                                          <p:attrName>style.visibility</p:attrName>
                                        </p:attrNameLst>
                                      </p:cBhvr>
                                      <p:to>
                                        <p:strVal val="visible"/>
                                      </p:to>
                                    </p:set>
                                    <p:anim calcmode="lin" valueType="num">
                                      <p:cBhvr additive="base">
                                        <p:cTn id="5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1" end="1"/>
                                            </p:txEl>
                                          </p:spTgt>
                                        </p:tgtEl>
                                        <p:attrNameLst>
                                          <p:attrName>style.visibility</p:attrName>
                                        </p:attrNameLst>
                                      </p:cBhvr>
                                      <p:to>
                                        <p:strVal val="visible"/>
                                      </p:to>
                                    </p:set>
                                    <p:anim calcmode="lin" valueType="num">
                                      <p:cBhvr additive="base">
                                        <p:cTn id="5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2" end="2"/>
                                            </p:txEl>
                                          </p:spTgt>
                                        </p:tgtEl>
                                        <p:attrNameLst>
                                          <p:attrName>style.visibility</p:attrName>
                                        </p:attrNameLst>
                                      </p:cBhvr>
                                      <p:to>
                                        <p:strVal val="visible"/>
                                      </p:to>
                                    </p:set>
                                    <p:anim calcmode="lin" valueType="num">
                                      <p:cBhvr additive="base">
                                        <p:cTn id="6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
                                            <p:txEl>
                                              <p:pRg st="3" end="3"/>
                                            </p:txEl>
                                          </p:spTgt>
                                        </p:tgtEl>
                                        <p:attrNameLst>
                                          <p:attrName>style.visibility</p:attrName>
                                        </p:attrNameLst>
                                      </p:cBhvr>
                                      <p:to>
                                        <p:strVal val="visible"/>
                                      </p:to>
                                    </p:set>
                                    <p:anim calcmode="lin" valueType="num">
                                      <p:cBhvr additive="base">
                                        <p:cTn id="6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9">
                                            <p:bg/>
                                          </p:spTgt>
                                        </p:tgtEl>
                                        <p:attrNameLst>
                                          <p:attrName>style.visibility</p:attrName>
                                        </p:attrNameLst>
                                      </p:cBhvr>
                                      <p:to>
                                        <p:strVal val="visible"/>
                                      </p:to>
                                    </p:set>
                                    <p:anim calcmode="lin" valueType="num">
                                      <p:cBhvr additive="base">
                                        <p:cTn id="7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9">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
                                            <p:txEl>
                                              <p:pRg st="0" end="0"/>
                                            </p:txEl>
                                          </p:spTgt>
                                        </p:tgtEl>
                                        <p:attrNameLst>
                                          <p:attrName>style.visibility</p:attrName>
                                        </p:attrNameLst>
                                      </p:cBhvr>
                                      <p:to>
                                        <p:strVal val="visible"/>
                                      </p:to>
                                    </p:set>
                                    <p:anim calcmode="lin" valueType="num">
                                      <p:cBhvr additive="base">
                                        <p:cTn id="7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0">
                                            <p:bg/>
                                          </p:spTgt>
                                        </p:tgtEl>
                                        <p:attrNameLst>
                                          <p:attrName>style.visibility</p:attrName>
                                        </p:attrNameLst>
                                      </p:cBhvr>
                                      <p:to>
                                        <p:strVal val="visible"/>
                                      </p:to>
                                    </p:set>
                                    <p:anim calcmode="lin" valueType="num">
                                      <p:cBhvr additive="base">
                                        <p:cTn id="8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0" end="0"/>
                                            </p:txEl>
                                          </p:spTgt>
                                        </p:tgtEl>
                                        <p:attrNameLst>
                                          <p:attrName>style.visibility</p:attrName>
                                        </p:attrNameLst>
                                      </p:cBhvr>
                                      <p:to>
                                        <p:strVal val="visible"/>
                                      </p:to>
                                    </p:set>
                                    <p:anim calcmode="lin" valueType="num">
                                      <p:cBhvr additive="base">
                                        <p:cTn id="8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1" end="1"/>
                                            </p:txEl>
                                          </p:spTgt>
                                        </p:tgtEl>
                                        <p:attrNameLst>
                                          <p:attrName>style.visibility</p:attrName>
                                        </p:attrNameLst>
                                      </p:cBhvr>
                                      <p:to>
                                        <p:strVal val="visible"/>
                                      </p:to>
                                    </p:set>
                                    <p:anim calcmode="lin" valueType="num">
                                      <p:cBhvr additive="base">
                                        <p:cTn id="8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0">
                                            <p:txEl>
                                              <p:pRg st="2" end="2"/>
                                            </p:txEl>
                                          </p:spTgt>
                                        </p:tgtEl>
                                        <p:attrNameLst>
                                          <p:attrName>style.visibility</p:attrName>
                                        </p:attrNameLst>
                                      </p:cBhvr>
                                      <p:to>
                                        <p:strVal val="visible"/>
                                      </p:to>
                                    </p:set>
                                    <p:anim calcmode="lin" valueType="num">
                                      <p:cBhvr additive="base">
                                        <p:cTn id="9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0">
                                            <p:txEl>
                                              <p:pRg st="3" end="3"/>
                                            </p:txEl>
                                          </p:spTgt>
                                        </p:tgtEl>
                                        <p:attrNameLst>
                                          <p:attrName>style.visibility</p:attrName>
                                        </p:attrNameLst>
                                      </p:cBhvr>
                                      <p:to>
                                        <p:strVal val="visible"/>
                                      </p:to>
                                    </p:set>
                                    <p:anim calcmode="lin" valueType="num">
                                      <p:cBhvr additive="base">
                                        <p:cTn id="9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6_1#b2f171fa6.choices?vop=1&amp;pid=2d81d950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determining</a:t>
            </a:r>
            <a:endParaRPr lang="en-US" altLang="zh-CN" sz="1800" dirty="0"/>
          </a:p>
        </p:txBody>
      </p:sp>
      <p:sp>
        <p:nvSpPr>
          <p:cNvPr id="3" name="QC_6_AN.167_1#b2f171fa6.bracket?vop=1&amp;pid=2d81d9505&amp;color=0,0,0&amp;vpa=72&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68_1#b2f171fa6?vop=1&amp;pid=2d81d950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platforms以及下文her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的是满足她的需求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。satisfy意为“满足”；ignore意为“忽视”；understand意为“理解”；determine意为“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决定”。</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dirty="0"/>
          </a:p>
        </p:txBody>
      </p:sp>
      <p:sp>
        <p:nvSpPr>
          <p:cNvPr id="5" name="QC_6_BD.169_1#3d701a7d3.choices?vop=1&amp;pid=2d81d950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graduates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composers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natives</a:t>
            </a:r>
            <a:endParaRPr lang="en-US" altLang="zh-CN" sz="1800" dirty="0"/>
          </a:p>
        </p:txBody>
      </p:sp>
      <p:sp>
        <p:nvSpPr>
          <p:cNvPr id="6" name="QC_6_AN.170_1#3d701a7d3.bracket?vop=1&amp;pid=2d81d9505&amp;color=0,0,0&amp;vpa=73&amp;vtp=1"/>
          <p:cNvSpPr/>
          <p:nvPr/>
        </p:nvSpPr>
        <p:spPr>
          <a:xfrm>
            <a:off x="12440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71_1#3d701a7d3?vop=1&amp;pid=2d81d9505&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句意为：她还从不再需要课本的毕业生那里购买它们，防止浪费。根据下文who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longer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以及常识可知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，毕业生不需要课本了。classmate意为“同学”；graduate意为“毕业生”；composer意为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“作曲</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”；native意为“本地人”。故选B项。</a:t>
            </a:r>
            <a:endParaRPr lang="en-US" altLang="zh-CN" dirty="0"/>
          </a:p>
        </p:txBody>
      </p:sp>
      <p:sp>
        <p:nvSpPr>
          <p:cNvPr id="8" name="QC_6_BD.172_1#9bf092b1d.choices?vop=1&amp;pid=2d81d9505&amp;color=0,0,0&amp;vtp=1&amp;bbb=1"/>
          <p:cNvSpPr/>
          <p:nvPr/>
        </p:nvSpPr>
        <p:spPr>
          <a:xfrm>
            <a:off x="832104" y="439045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accessible</a:t>
            </a:r>
            <a:endParaRPr lang="en-US" altLang="zh-CN" sz="1800" dirty="0"/>
          </a:p>
        </p:txBody>
      </p:sp>
      <p:sp>
        <p:nvSpPr>
          <p:cNvPr id="9" name="QC_6_AN.173_1#9bf092b1d.bracket?vop=1&amp;pid=2d81d9505&amp;color=0,0,0&amp;vpa=74&amp;vtp=1"/>
          <p:cNvSpPr/>
          <p:nvPr/>
        </p:nvSpPr>
        <p:spPr>
          <a:xfrm>
            <a:off x="1244060" y="438664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74_1#9bf092b1d?vop=1&amp;pid=2d81d9505&amp;color=0,0,0&amp;vtp=1&amp;bbb=1&amp;hb=1"/>
          <p:cNvSpPr/>
          <p:nvPr/>
        </p:nvSpPr>
        <p:spPr>
          <a:xfrm>
            <a:off x="832104" y="481076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句意为：并不是只有王青这样做。根据下文“Zhang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Yiming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Renmin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chance.”可知，并不是只有王青购买二手物品。alone意为“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唯一的”；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意为“焦虑的”；aware意为“意识到的”；accessible意为“易接近的”。故选A项。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5_1#0796433f9.choices?vop=1&amp;pid=2d81d950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stimulated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introduced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recommended</a:t>
            </a:r>
            <a:endParaRPr lang="en-US" altLang="zh-CN" sz="1800" dirty="0"/>
          </a:p>
        </p:txBody>
      </p:sp>
      <p:sp>
        <p:nvSpPr>
          <p:cNvPr id="3" name="QC_6_AN.176_1#0796433f9.bracket?vop=1&amp;pid=2d81d9505&amp;color=0,0,0&amp;vpa=75&amp;vtp=1"/>
          <p:cNvSpPr/>
          <p:nvPr/>
        </p:nvSpPr>
        <p:spPr>
          <a:xfrm>
            <a:off x="12440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77_1#0796433f9?vop=1&amp;pid=2d81d950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句意为：这段经历让他初次了解到了二手交易的乐趣，促使他探索线上和线下的选择。根据下文the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second-hand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trading可知，这段经历应让他初次了解到了二手交易的乐趣。stimulate意为“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刺激”；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意为“描述”；introduce意为“使初次了解；使尝试”；recommend意为“推荐”。故选C项。</a:t>
            </a:r>
            <a:endParaRPr lang="en-US" altLang="zh-CN" dirty="0"/>
          </a:p>
        </p:txBody>
      </p:sp>
      <p:sp>
        <p:nvSpPr>
          <p:cNvPr id="5" name="QC_6_BD.178_1#ccd25ec18.choices?vop=1&amp;pid=2d81d950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export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estimate</a:t>
            </a:r>
            <a:endParaRPr lang="en-US" altLang="zh-CN" sz="1800" dirty="0"/>
          </a:p>
        </p:txBody>
      </p:sp>
      <p:sp>
        <p:nvSpPr>
          <p:cNvPr id="6" name="QC_6_AN.179_1#ccd25ec18.bracket?vop=1&amp;pid=2d81d9505&amp;color=0,0,0&amp;vpa=76&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80_1#ccd25ec18?vop=1&amp;pid=2d81d9505&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options可知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，这段经历促使他探索线上和线下的选</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。export意为“出口”；establish意为“建立”；explore意为“探索”；estimate意为“估计”。故选C项。</a:t>
            </a:r>
            <a:endParaRPr lang="en-US" altLang="zh-CN" dirty="0"/>
          </a:p>
        </p:txBody>
      </p:sp>
      <p:sp>
        <p:nvSpPr>
          <p:cNvPr id="8" name="QC_6_BD.181_1#f567ea182.choices?vop=1&amp;pid=2d81d9505&amp;color=0,0,0&amp;vtp=1&amp;bbb=1"/>
          <p:cNvSpPr/>
          <p:nvPr/>
        </p:nvSpPr>
        <p:spPr>
          <a:xfrm>
            <a:off x="832104" y="3978338"/>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interest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observation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imagination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endParaRPr lang="en-US" altLang="zh-CN" sz="1800" dirty="0"/>
          </a:p>
        </p:txBody>
      </p:sp>
      <p:sp>
        <p:nvSpPr>
          <p:cNvPr id="9" name="QC_6_AN.182_1#f567ea182.bracket?vop=1&amp;pid=2d81d9505&amp;color=0,0,0&amp;vpa=77&amp;vtp=1"/>
          <p:cNvSpPr/>
          <p:nvPr/>
        </p:nvSpPr>
        <p:spPr>
          <a:xfrm>
            <a:off x="1349851" y="397452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0" name="QC_6_AS.183_1#f567ea182?vop=1&amp;pid=2d81d9505&amp;color=0,0,0&amp;vtp=1&amp;bbb=1&amp;hb=1"/>
          <p:cNvSpPr/>
          <p:nvPr/>
        </p:nvSpPr>
        <p:spPr>
          <a:xfrm>
            <a:off x="832104" y="4398645"/>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句意为：“在卖家看来，出售闲置物品不仅可以防止浪费，还可以在这个过程中赚到一些钱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。”张一明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音译）在一个采访中说。根据下文selling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money可知，这是卖家的观点。interest意为“兴趣”；observation意为“观察”；imagination意为“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想象”；</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意为“观点”。故选D项。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3" end="3"/>
                                            </p:txEl>
                                          </p:spTgt>
                                        </p:tgtEl>
                                        <p:attrNameLst>
                                          <p:attrName>style.visibility</p:attrName>
                                        </p:attrNameLst>
                                      </p:cBhvr>
                                      <p:to>
                                        <p:strVal val="visible"/>
                                      </p:to>
                                    </p:set>
                                    <p:anim calcmode="lin" valueType="num">
                                      <p:cBhvr additive="base">
                                        <p:cTn id="8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4_1#29082e1b6.choices?vop=1&amp;pid=2d81d950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sz="1800" dirty="0"/>
          </a:p>
        </p:txBody>
      </p:sp>
      <p:sp>
        <p:nvSpPr>
          <p:cNvPr id="3" name="QC_6_AN.185_1#29082e1b6.bracket?vop=1&amp;pid=2d81d9505&amp;color=0,0,0&amp;vpa=78&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86_1#29082e1b6?vop=1&amp;pid=2d81d950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句意见上一题解析。根据上文selling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prevents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以及常识可知，出售闲置物品是一个可以赚钱的过程。direction意为“方向”；destination意为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“目的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”；form意为“形式”；process意为“过程”。故选D项。</a:t>
            </a:r>
            <a:endParaRPr lang="en-US" altLang="zh-CN" dirty="0"/>
          </a:p>
        </p:txBody>
      </p:sp>
      <p:sp>
        <p:nvSpPr>
          <p:cNvPr id="5" name="QC_6_BD.187_1#2d336ca9f.choices?vop=1&amp;pid=2d81d950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blame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limits</a:t>
            </a:r>
            <a:endParaRPr lang="en-US" altLang="zh-CN" sz="1800" dirty="0"/>
          </a:p>
        </p:txBody>
      </p:sp>
      <p:sp>
        <p:nvSpPr>
          <p:cNvPr id="6" name="QC_6_AN.188_1#2d336ca9f.bracket?vop=1&amp;pid=2d81d9505&amp;color=0,0,0&amp;vpa=79&amp;vtp=1"/>
          <p:cNvSpPr/>
          <p:nvPr/>
        </p:nvSpPr>
        <p:spPr>
          <a:xfrm>
            <a:off x="1358360" y="2726753"/>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89_1#2d336ca9f?vop=1&amp;pid=2d81d9505&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句意为：他认为，现代年轻人更注重实用性，在购买时追求物有所值。根据下文“on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practicality，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purchases”可知，许多年轻人购买二手商品，更看重的是其实用性。</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pressure意为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压力”；emphasis意为“重视”；blame意为“责备”；limit意为“限制”。故选B项。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0_1#8195c5ce0.choices?vop=1&amp;pid=2d81d9505&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endParaRPr lang="en-US" altLang="zh-CN" sz="1800" dirty="0"/>
          </a:p>
        </p:txBody>
      </p:sp>
      <p:sp>
        <p:nvSpPr>
          <p:cNvPr id="3" name="QC_6_AN.191_1#8195c5ce0.bracket?vop=1&amp;pid=2d81d9505&amp;color=0,0,0&amp;vpa=80&amp;vtp=1"/>
          <p:cNvSpPr/>
          <p:nvPr/>
        </p:nvSpPr>
        <p:spPr>
          <a:xfrm>
            <a:off x="135836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6_AS.192_1#8195c5ce0?vop=1&amp;pid=2d81d950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句意见上一题解析。根据下文for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purchases以及常识可知，年轻人追求物有所值。</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money为固定搭配，意为“物有所值；划算”。value意为“划算程度”；deal意为“交易”；advice意为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”；help意为“帮助”。故选A项。</a:t>
            </a:r>
            <a:endParaRPr lang="en-US" altLang="zh-CN" dirty="0"/>
          </a:p>
        </p:txBody>
      </p:sp>
      <p:sp>
        <p:nvSpPr>
          <p:cNvPr id="5" name="QC_6_BD.193_1#d64dd2e37.choices?vop=1&amp;pid=2d81d9505&amp;color=0,0,0&amp;vtp=1&amp;bbb=1"/>
          <p:cNvSpPr/>
          <p:nvPr/>
        </p:nvSpPr>
        <p:spPr>
          <a:xfrm>
            <a:off x="832104" y="2730563"/>
            <a:ext cx="10533888" cy="360680"/>
          </a:xfrm>
          <a:prstGeom prst="rect">
            <a:avLst/>
          </a:prstGeom>
          <a:noFill/>
        </p:spPr>
        <p:txBody>
          <a:bodyPr wrap="none" lIns="0" tIns="0" rIns="0" bIns="0" rtlCol="0" anchor="t"/>
          <a:lstStyle/>
          <a:p>
            <a:pPr>
              <a:lnSpc>
                <a:spcPts val="3200"/>
              </a:lnSpc>
              <a:tabLst>
                <a:tab pos="3341370" algn="l"/>
                <a:tab pos="5717540" algn="l"/>
                <a:tab pos="822071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invested</a:t>
            </a:r>
            <a:endParaRPr lang="en-US" altLang="zh-CN" sz="1800" dirty="0"/>
          </a:p>
        </p:txBody>
      </p:sp>
      <p:sp>
        <p:nvSpPr>
          <p:cNvPr id="6" name="QC_6_AN.194_1#d64dd2e37.bracket?vop=1&amp;pid=2d81d9505&amp;color=0,0,0&amp;vpa=81&amp;vtp=1"/>
          <p:cNvSpPr/>
          <p:nvPr/>
        </p:nvSpPr>
        <p:spPr>
          <a:xfrm>
            <a:off x="1358360" y="2726753"/>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7" name="QC_6_AS.195_1#d64dd2e37?vop=1&amp;pid=2d81d9505&amp;color=0,0,0&amp;vtp=1&amp;bbb=1&amp;hb=1"/>
          <p:cNvSpPr/>
          <p:nvPr/>
        </p:nvSpPr>
        <p:spPr>
          <a:xfrm>
            <a:off x="832104" y="3150870"/>
            <a:ext cx="10533888" cy="16114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句意为：这两个年轻人的故事激励了越来越多的年轻人加入二手交易运动，推动了绿色、环保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、经济的生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活方式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people和“promoting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green，eco-friendly，and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economical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”可知，这两个年轻人的故事激励了越来越多的年轻人加入二手交易运动。intend意为“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打算”；</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instruct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意为“指导”；inspire意为“激励”；invest意为“投资”。故选C项。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 calcmode="lin" valueType="num">
                                      <p:cBhvr additive="base">
                                        <p:cTn id="6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82b3d19d0?vop=1&amp;pid=f2cdb8e39&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nine-year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compulsory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education,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（obligate）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endParaRPr lang="en-US" altLang="zh-CN" dirty="0"/>
          </a:p>
        </p:txBody>
      </p:sp>
      <p:sp>
        <p:nvSpPr>
          <p:cNvPr id="3" name="QB_6_AN.8_1#82b3d19d0.blank?vop=1&amp;pid=f2cdb8e39&amp;color=0,0,0&amp;vpa=3&amp;vtp=1&amp;bbb=1"/>
          <p:cNvSpPr/>
          <p:nvPr/>
        </p:nvSpPr>
        <p:spPr>
          <a:xfrm>
            <a:off x="837660" y="1433957"/>
            <a:ext cx="1093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obligation</a:t>
            </a:r>
            <a:endParaRPr lang="en-US" altLang="zh-CN" dirty="0"/>
          </a:p>
        </p:txBody>
      </p:sp>
      <p:sp>
        <p:nvSpPr>
          <p:cNvPr id="4" name="QB_6_AS.9_1#82b3d19d0?vop=1&amp;pid=f2cdb8e39&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句意为：在中国，所有的孩子都有接受九年义务教育的权利，父母有义务送孩子上学。分析句子可知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处作宾语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，应用名词形式，构成固定搭配have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obligation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sth，意为“有义务做某事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obligation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d3c2872a2?vop=1&amp;pid=f2cdb8e39&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mixture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（element）.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（读后续写·人与自我）</a:t>
            </a:r>
            <a:endParaRPr lang="en-US" altLang="zh-CN" dirty="0"/>
          </a:p>
        </p:txBody>
      </p:sp>
      <p:sp>
        <p:nvSpPr>
          <p:cNvPr id="3" name="QB_6_AN.11_1#d3c2872a2.blank?vop=1&amp;pid=f2cdb8e39&amp;color=0,0,0&amp;vpa=4&amp;vtp=1&amp;bbb=1"/>
          <p:cNvSpPr/>
          <p:nvPr/>
        </p:nvSpPr>
        <p:spPr>
          <a:xfrm>
            <a:off x="837660" y="1446657"/>
            <a:ext cx="979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elements</a:t>
            </a:r>
            <a:endParaRPr lang="en-US" altLang="zh-CN" dirty="0"/>
          </a:p>
        </p:txBody>
      </p:sp>
      <p:sp>
        <p:nvSpPr>
          <p:cNvPr id="4" name="QB_6_AS.12_1#d3c2872a2?vop=1&amp;pid=f2cdb8e39&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句意为：由于融合了现代和传统的中国元素，这件作品引起了很多关注。element为可数名词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，此处表示泛指，应填element的复数形式。故填elements。</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03419a18f?vop=1&amp;pid=f2cdb8e39&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hundreds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failed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chemical.</a:t>
            </a:r>
            <a:endParaRPr lang="en-US" altLang="zh-CN" sz="1800" dirty="0"/>
          </a:p>
        </p:txBody>
      </p:sp>
      <p:sp>
        <p:nvSpPr>
          <p:cNvPr id="3" name="QB_6_AN.14_1#03419a18f.blank?vop=1&amp;pid=f2cdb8e39&amp;color=0,0,0&amp;vpa=5&amp;vtp=1&amp;bbb=1"/>
          <p:cNvSpPr/>
          <p:nvPr/>
        </p:nvSpPr>
        <p:spPr>
          <a:xfrm>
            <a:off x="6368510" y="1024382"/>
            <a:ext cx="11191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eventually</a:t>
            </a:r>
            <a:endParaRPr lang="en-US" altLang="zh-CN" dirty="0"/>
          </a:p>
        </p:txBody>
      </p:sp>
      <p:sp>
        <p:nvSpPr>
          <p:cNvPr id="4" name="QB_6_AS.15_1#03419a18f?vop=1&amp;pid=f2cdb8e39&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句意为：经过数百次失败的实验，研究人员们最终生产出了此化学物质。分析句子可知，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设空处修饰谓语，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所以应用副词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。故填eventually。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d7f28bace?vop=1&amp;pid=f2cdb8e39&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courses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appeals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7_1#d7f28bace.blank?vop=1&amp;pid=f2cdb8e39&amp;color=0,0,0&amp;vpa=6&amp;vtp=1&amp;bbb=1"/>
          <p:cNvSpPr/>
          <p:nvPr/>
        </p:nvSpPr>
        <p:spPr>
          <a:xfrm>
            <a:off x="3487833" y="1035812"/>
            <a:ext cx="915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optional</a:t>
            </a:r>
            <a:endParaRPr lang="en-US" altLang="zh-CN" dirty="0"/>
          </a:p>
        </p:txBody>
      </p:sp>
      <p:sp>
        <p:nvSpPr>
          <p:cNvPr id="4" name="QB_6_AS.18_1#d7f28bace?vop=1&amp;pid=f2cdb8e39&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句意为：这学期我们学校开设了许多选修课，每门选修课都吸引了许多学生。分析句子可知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形容词作定语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，修饰空后的名词courses。option的形容词形式为optional。故填optional。</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f2f12f9a8?pid=15cf74ae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9_1#79036eaf4?vop=1&amp;pid=f2f12f9a8&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sz="1800" dirty="0"/>
          </a:p>
        </p:txBody>
      </p:sp>
      <p:sp>
        <p:nvSpPr>
          <p:cNvPr id="4" name="QB_6_AN.20_1#79036eaf4.blank?vop=1&amp;pid=f2f12f9a8&amp;color=0,0,0&amp;vpa=7&amp;vtp=1&amp;bbb=1"/>
          <p:cNvSpPr/>
          <p:nvPr/>
        </p:nvSpPr>
        <p:spPr>
          <a:xfrm>
            <a:off x="1078960" y="1367790"/>
            <a:ext cx="1284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Maintaining</a:t>
            </a:r>
            <a:endParaRPr lang="en-US" altLang="zh-CN" dirty="0"/>
          </a:p>
        </p:txBody>
      </p:sp>
      <p:sp>
        <p:nvSpPr>
          <p:cNvPr id="5" name="QB_6_AS.21_1#79036eaf4?vop=1&amp;pid=f2f12f9a8&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句意为：在谈话中保持眼神交流是积极倾听的表现。分析句子可知，此处应填入动名词形式作主语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处位于句首</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，单词首字母应大写。故填Maintaining。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19373</Words>
  <Application>WPS 演示</Application>
  <PresentationFormat>宽屏</PresentationFormat>
  <Paragraphs>625</Paragraphs>
  <Slides>46</Slides>
  <Notes>46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46</vt:i4>
      </vt:variant>
    </vt:vector>
  </HeadingPairs>
  <TitlesOfParts>
    <vt:vector size="61"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2025-10-24T10:15:00Z</dcterms:created>
  <dcterms:modified xsi:type="dcterms:W3CDTF">2025-10-29T07:02:31Z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F62EDED9D786445191C7F8DA4CEFE371_12</vt:lpwstr>
  </property>
  <property fmtid="{D5CDD505-2E9C-101B-9397-08002B2CF9AE}" pid="3" name="KSOProductBuildVer">
    <vt:lpwstr>2052-12.1.0.22529</vt:lpwstr>
  </property>
</Properties>
</file>